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05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10" r:id="rId54"/>
    <p:sldId id="309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9" r:id="rId103"/>
    <p:sldId id="358" r:id="rId104"/>
    <p:sldId id="360" r:id="rId105"/>
    <p:sldId id="361" r:id="rId106"/>
    <p:sldId id="362" r:id="rId107"/>
    <p:sldId id="363" r:id="rId108"/>
    <p:sldId id="364" r:id="rId109"/>
    <p:sldId id="365" r:id="rId110"/>
    <p:sldId id="366" r:id="rId111"/>
    <p:sldId id="367" r:id="rId112"/>
    <p:sldId id="368" r:id="rId113"/>
    <p:sldId id="369" r:id="rId114"/>
    <p:sldId id="370" r:id="rId115"/>
    <p:sldId id="371" r:id="rId116"/>
    <p:sldId id="372" r:id="rId1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85E938-6949-4984-8713-EFE544EF5B0D}" type="datetimeFigureOut">
              <a:rPr lang="en-US" smtClean="0"/>
              <a:pPr/>
              <a:t>10/2/2008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12BF9-AD5F-47BE-9F15-01CACB6FE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E4CF-E790-4B06-B580-84725543B6E7}" type="datetimeFigureOut">
              <a:rPr lang="en-US" smtClean="0"/>
              <a:pPr/>
              <a:t>10/2/2008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1642A-3E7F-4662-8001-E7B90958E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E4CF-E790-4B06-B580-84725543B6E7}" type="datetimeFigureOut">
              <a:rPr lang="en-US" smtClean="0"/>
              <a:pPr/>
              <a:t>10/2/2008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1642A-3E7F-4662-8001-E7B90958E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E4CF-E790-4B06-B580-84725543B6E7}" type="datetimeFigureOut">
              <a:rPr lang="en-US" smtClean="0"/>
              <a:pPr/>
              <a:t>10/2/2008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1642A-3E7F-4662-8001-E7B90958E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E4CF-E790-4B06-B580-84725543B6E7}" type="datetimeFigureOut">
              <a:rPr lang="en-US" smtClean="0"/>
              <a:pPr/>
              <a:t>10/2/2008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1642A-3E7F-4662-8001-E7B90958E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E4CF-E790-4B06-B580-84725543B6E7}" type="datetimeFigureOut">
              <a:rPr lang="en-US" smtClean="0"/>
              <a:pPr/>
              <a:t>10/2/2008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1642A-3E7F-4662-8001-E7B90958E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E4CF-E790-4B06-B580-84725543B6E7}" type="datetimeFigureOut">
              <a:rPr lang="en-US" smtClean="0"/>
              <a:pPr/>
              <a:t>10/2/2008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1642A-3E7F-4662-8001-E7B90958E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E4CF-E790-4B06-B580-84725543B6E7}" type="datetimeFigureOut">
              <a:rPr lang="en-US" smtClean="0"/>
              <a:pPr/>
              <a:t>10/2/2008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1642A-3E7F-4662-8001-E7B90958E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E4CF-E790-4B06-B580-84725543B6E7}" type="datetimeFigureOut">
              <a:rPr lang="en-US" smtClean="0"/>
              <a:pPr/>
              <a:t>10/2/2008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1642A-3E7F-4662-8001-E7B90958E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E4CF-E790-4B06-B580-84725543B6E7}" type="datetimeFigureOut">
              <a:rPr lang="en-US" smtClean="0"/>
              <a:pPr/>
              <a:t>10/2/2008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1642A-3E7F-4662-8001-E7B90958E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E4CF-E790-4B06-B580-84725543B6E7}" type="datetimeFigureOut">
              <a:rPr lang="en-US" smtClean="0"/>
              <a:pPr/>
              <a:t>10/2/2008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1642A-3E7F-4662-8001-E7B90958E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E4CF-E790-4B06-B580-84725543B6E7}" type="datetimeFigureOut">
              <a:rPr lang="en-US" smtClean="0"/>
              <a:pPr/>
              <a:t>10/2/2008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1642A-3E7F-4662-8001-E7B90958E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FE4CF-E790-4B06-B580-84725543B6E7}" type="datetimeFigureOut">
              <a:rPr lang="en-US" smtClean="0"/>
              <a:pPr/>
              <a:t>10/2/2008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1642A-3E7F-4662-8001-E7B90958E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Western Civilization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3</a:t>
            </a:r>
          </a:p>
          <a:p>
            <a:r>
              <a:rPr lang="en-US" dirty="0" smtClean="0"/>
              <a:t>Age of the Polis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Hoplite</a:t>
            </a:r>
            <a:endParaRPr lang="en-US" dirty="0"/>
          </a:p>
        </p:txBody>
      </p:sp>
      <p:pic>
        <p:nvPicPr>
          <p:cNvPr id="4" name="Content Placeholder 3" descr="Hoplite4thcentur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0429" y="1600200"/>
            <a:ext cx="6863141" cy="4525963"/>
          </a:xfrm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Architecture 	</a:t>
            </a:r>
          </a:p>
          <a:p>
            <a:pPr lvl="1"/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century B.C., Athenians rebuilt the Acropolis</a:t>
            </a:r>
            <a:endParaRPr lang="en-US" dirty="0"/>
          </a:p>
        </p:txBody>
      </p:sp>
      <p:pic>
        <p:nvPicPr>
          <p:cNvPr id="4" name="Picture 3" descr="acropol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00" y="2895600"/>
            <a:ext cx="54610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entered through the gateway called the</a:t>
            </a:r>
            <a:r>
              <a:rPr lang="en-US" b="1" dirty="0" smtClean="0"/>
              <a:t> </a:t>
            </a:r>
            <a:r>
              <a:rPr lang="en-US" b="1" dirty="0" err="1" smtClean="0"/>
              <a:t>Propylea</a:t>
            </a:r>
            <a:endParaRPr lang="en-US" dirty="0"/>
          </a:p>
        </p:txBody>
      </p:sp>
      <p:pic>
        <p:nvPicPr>
          <p:cNvPr id="4" name="Picture 3" descr="Propylaea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124200"/>
            <a:ext cx="64008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Propylea</a:t>
            </a:r>
            <a:endParaRPr lang="en-US" dirty="0"/>
          </a:p>
        </p:txBody>
      </p:sp>
      <p:pic>
        <p:nvPicPr>
          <p:cNvPr id="4" name="Content Placeholder 3" descr="iPropyla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1600200"/>
            <a:ext cx="4191000" cy="4800599"/>
          </a:xfrm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top of the stairs, one sees a statue of Athena and a small temple </a:t>
            </a:r>
            <a:r>
              <a:rPr lang="en-US" smtClean="0"/>
              <a:t>to Athena</a:t>
            </a:r>
            <a:endParaRPr lang="en-US" dirty="0"/>
          </a:p>
        </p:txBody>
      </p:sp>
      <p:pic>
        <p:nvPicPr>
          <p:cNvPr id="4" name="Picture 3" descr="DSC000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352800"/>
            <a:ext cx="2743200" cy="3505200"/>
          </a:xfrm>
          <a:prstGeom prst="rect">
            <a:avLst/>
          </a:prstGeom>
        </p:spPr>
      </p:pic>
      <p:pic>
        <p:nvPicPr>
          <p:cNvPr id="5" name="Picture 4" descr="athena temple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352799"/>
            <a:ext cx="3581400" cy="3352801"/>
          </a:xfrm>
          <a:prstGeom prst="rect">
            <a:avLst/>
          </a:prstGeom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Parthenon</a:t>
            </a:r>
            <a:endParaRPr lang="en-US" dirty="0"/>
          </a:p>
        </p:txBody>
      </p:sp>
      <p:pic>
        <p:nvPicPr>
          <p:cNvPr id="4" name="Content Placeholder 3" descr="parthenon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2556" y="1600200"/>
            <a:ext cx="6658888" cy="4525963"/>
          </a:xfrm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Doric Columns</a:t>
            </a:r>
            <a:endParaRPr lang="en-US" dirty="0"/>
          </a:p>
        </p:txBody>
      </p:sp>
      <p:pic>
        <p:nvPicPr>
          <p:cNvPr id="4" name="Content Placeholder 3" descr="doric_colum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1600200"/>
            <a:ext cx="3657600" cy="4952999"/>
          </a:xfrm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Doric</a:t>
            </a:r>
            <a:endParaRPr lang="en-US" dirty="0"/>
          </a:p>
        </p:txBody>
      </p:sp>
      <p:pic>
        <p:nvPicPr>
          <p:cNvPr id="4" name="Content Placeholder 3" descr="parthenon_crosssect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600200"/>
            <a:ext cx="3657599" cy="4525963"/>
          </a:xfrm>
        </p:spPr>
      </p:pic>
      <p:pic>
        <p:nvPicPr>
          <p:cNvPr id="5" name="Picture 4" descr="Parthenon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905000"/>
            <a:ext cx="35814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Erechtheum</a:t>
            </a:r>
            <a:endParaRPr lang="en-US" dirty="0"/>
          </a:p>
        </p:txBody>
      </p:sp>
      <p:pic>
        <p:nvPicPr>
          <p:cNvPr id="4" name="Content Placeholder 3" descr="greek_erechtheu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2053431"/>
            <a:ext cx="5486400" cy="3619500"/>
          </a:xfrm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Caryatids</a:t>
            </a:r>
            <a:endParaRPr lang="en-US" dirty="0"/>
          </a:p>
        </p:txBody>
      </p:sp>
      <p:pic>
        <p:nvPicPr>
          <p:cNvPr id="4" name="Content Placeholder 3" descr="erechtheu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Ionic Column</a:t>
            </a:r>
            <a:endParaRPr lang="en-US" dirty="0"/>
          </a:p>
        </p:txBody>
      </p:sp>
      <p:pic>
        <p:nvPicPr>
          <p:cNvPr id="4" name="Content Placeholder 3" descr="Ioni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early part of Archaic Age there were economic and social problems</a:t>
            </a:r>
          </a:p>
          <a:p>
            <a:r>
              <a:rPr lang="en-US" dirty="0" smtClean="0"/>
              <a:t>Oligarchy tried to promote overseas settlement, expand trade and industry</a:t>
            </a:r>
          </a:p>
          <a:p>
            <a:r>
              <a:rPr lang="en-US" dirty="0" smtClean="0"/>
              <a:t>Social classes changed as a result</a:t>
            </a:r>
          </a:p>
          <a:p>
            <a:pPr lvl="1"/>
            <a:r>
              <a:rPr lang="en-US" dirty="0" smtClean="0"/>
              <a:t>Trade created a wealthy class</a:t>
            </a:r>
          </a:p>
          <a:p>
            <a:pPr lvl="1"/>
            <a:r>
              <a:rPr lang="en-US" dirty="0" smtClean="0"/>
              <a:t>Some farmers moved to the city</a:t>
            </a:r>
          </a:p>
          <a:p>
            <a:pPr lvl="1"/>
            <a:r>
              <a:rPr lang="en-US" dirty="0" smtClean="0"/>
              <a:t>As people felt more attached to the polis, they demanded greater political participation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Acropolis in Athens gives the impression of a superior Athens; however, 2 years after the </a:t>
            </a:r>
            <a:r>
              <a:rPr lang="en-US" dirty="0" err="1" smtClean="0"/>
              <a:t>Erechtheum</a:t>
            </a:r>
            <a:r>
              <a:rPr lang="en-US" dirty="0" smtClean="0"/>
              <a:t> was completed, Athens surrendered to Sparta</a:t>
            </a:r>
            <a:endParaRPr lang="en-US" dirty="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Athenian Drama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Plays were selected through a contest  and would be performed at festivals throughout the year</a:t>
            </a:r>
          </a:p>
          <a:p>
            <a:r>
              <a:rPr lang="en-US" dirty="0" smtClean="0"/>
              <a:t>2 types of plays:</a:t>
            </a:r>
          </a:p>
          <a:p>
            <a:pPr lvl="1"/>
            <a:r>
              <a:rPr lang="en-US" dirty="0" smtClean="0"/>
              <a:t>Tragedies</a:t>
            </a:r>
          </a:p>
          <a:p>
            <a:pPr lvl="2"/>
            <a:r>
              <a:rPr lang="en-US" dirty="0" smtClean="0"/>
              <a:t>About great men who failed because of a fatal flaw</a:t>
            </a:r>
          </a:p>
          <a:p>
            <a:pPr lvl="2"/>
            <a:r>
              <a:rPr lang="en-US" dirty="0" smtClean="0"/>
              <a:t>A moral to the story</a:t>
            </a:r>
          </a:p>
          <a:p>
            <a:pPr lvl="2"/>
            <a:r>
              <a:rPr lang="en-US" dirty="0" smtClean="0"/>
              <a:t>Learned to correct flaws</a:t>
            </a:r>
            <a:endParaRPr lang="en-US" dirty="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Comedies</a:t>
            </a:r>
          </a:p>
          <a:p>
            <a:pPr lvl="2"/>
            <a:r>
              <a:rPr lang="en-US" dirty="0" smtClean="0"/>
              <a:t>Topical and political</a:t>
            </a:r>
          </a:p>
          <a:p>
            <a:pPr lvl="2"/>
            <a:r>
              <a:rPr lang="en-US" dirty="0" smtClean="0"/>
              <a:t>A take-off on real happenings and real people; poked fun at situations</a:t>
            </a:r>
          </a:p>
          <a:p>
            <a:pPr lvl="2"/>
            <a:r>
              <a:rPr lang="en-US" dirty="0" smtClean="0"/>
              <a:t>Amused audience while making a serious point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r>
              <a:rPr lang="en-US" dirty="0" smtClean="0"/>
              <a:t>Plays became more and more secular and showed the human condition.  Only a few plays from the 5</a:t>
            </a:r>
            <a:r>
              <a:rPr lang="en-US" baseline="30000" dirty="0" smtClean="0"/>
              <a:t>th</a:t>
            </a:r>
            <a:r>
              <a:rPr lang="en-US" dirty="0" smtClean="0"/>
              <a:t> century have survived.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Aeschylus wrote tragedies and stressed endurance and that one should bear punishment with dignity; example – </a:t>
            </a:r>
            <a:r>
              <a:rPr lang="en-US" dirty="0" err="1" smtClean="0"/>
              <a:t>Orestia</a:t>
            </a:r>
            <a:endParaRPr lang="en-US" dirty="0" smtClean="0"/>
          </a:p>
          <a:p>
            <a:r>
              <a:rPr lang="en-US" dirty="0" smtClean="0"/>
              <a:t>Sophocles also wrote tragedies and stressed endurance and the acceptance of responsibility; example – </a:t>
            </a:r>
            <a:r>
              <a:rPr lang="en-US" dirty="0" err="1" smtClean="0"/>
              <a:t>Antigone</a:t>
            </a:r>
            <a:endParaRPr lang="en-US" dirty="0" smtClean="0"/>
          </a:p>
          <a:p>
            <a:r>
              <a:rPr lang="en-US" dirty="0" err="1" smtClean="0"/>
              <a:t>Euripedes</a:t>
            </a:r>
            <a:r>
              <a:rPr lang="en-US" dirty="0" smtClean="0"/>
              <a:t> posed questions about human values; </a:t>
            </a:r>
            <a:r>
              <a:rPr lang="en-US" dirty="0" err="1" smtClean="0"/>
              <a:t>Medea</a:t>
            </a:r>
            <a:endParaRPr lang="en-US" dirty="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Aristophanes wrote comedies where he mocked and ridiculed politicians, artists, democratic institutions, and Athenian social mores; example - </a:t>
            </a:r>
            <a:r>
              <a:rPr lang="en-US" dirty="0" err="1" smtClean="0"/>
              <a:t>Lysistrata</a:t>
            </a:r>
            <a:endParaRPr lang="en-US" dirty="0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Herodotus</a:t>
            </a:r>
          </a:p>
          <a:p>
            <a:pPr lvl="1"/>
            <a:r>
              <a:rPr lang="en-US" dirty="0" smtClean="0"/>
              <a:t>Historical writer</a:t>
            </a:r>
          </a:p>
          <a:p>
            <a:pPr lvl="1"/>
            <a:r>
              <a:rPr lang="en-US" dirty="0" smtClean="0"/>
              <a:t>The first historian</a:t>
            </a:r>
          </a:p>
          <a:p>
            <a:pPr lvl="1"/>
            <a:r>
              <a:rPr lang="en-US" dirty="0" smtClean="0"/>
              <a:t>Wrote about Persian wars</a:t>
            </a:r>
          </a:p>
          <a:p>
            <a:pPr lvl="1"/>
            <a:r>
              <a:rPr lang="en-US" dirty="0" smtClean="0"/>
              <a:t>Wrote about the rise and fall of empires</a:t>
            </a:r>
            <a:endParaRPr lang="en-US" dirty="0"/>
          </a:p>
        </p:txBody>
      </p:sp>
      <p:pic>
        <p:nvPicPr>
          <p:cNvPr id="4" name="Picture 3" descr="herodot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1" y="4267200"/>
            <a:ext cx="2667000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Thucydides was a historian who also wrote about the Persian wars</a:t>
            </a:r>
          </a:p>
          <a:p>
            <a:pPr lvl="1"/>
            <a:r>
              <a:rPr lang="en-US" dirty="0" smtClean="0"/>
              <a:t>He wished to be accurate</a:t>
            </a:r>
          </a:p>
          <a:p>
            <a:pPr lvl="1"/>
            <a:r>
              <a:rPr lang="en-US" dirty="0" smtClean="0"/>
              <a:t>Wrote about events he had lived through</a:t>
            </a:r>
          </a:p>
          <a:p>
            <a:pPr lvl="1"/>
            <a:r>
              <a:rPr lang="en-US" dirty="0" smtClean="0"/>
              <a:t>He was a failed Athenian general who spent most of the Peloponnesian War in exile</a:t>
            </a:r>
          </a:p>
          <a:p>
            <a:pPr lvl="1"/>
            <a:r>
              <a:rPr lang="en-US" dirty="0" smtClean="0"/>
              <a:t>His theme was how disastrous war is on the </a:t>
            </a:r>
            <a:r>
              <a:rPr lang="en-US" smtClean="0"/>
              <a:t>human soul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aristocrats governing the polis didn’t want to grant this participation, </a:t>
            </a:r>
            <a:r>
              <a:rPr lang="en-US" b="1" i="1" dirty="0" smtClean="0"/>
              <a:t>tyrants </a:t>
            </a:r>
            <a:r>
              <a:rPr lang="en-US" dirty="0" smtClean="0"/>
              <a:t>arose and took power with the help of the hoplites</a:t>
            </a:r>
          </a:p>
          <a:p>
            <a:r>
              <a:rPr lang="en-US" dirty="0" smtClean="0"/>
              <a:t>Tyrants were backed by the people, to work for the people, and were popular with the people called </a:t>
            </a:r>
            <a:r>
              <a:rPr lang="en-US" b="1" i="1" dirty="0" smtClean="0"/>
              <a:t>demos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Tyrants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eposed wealthy nobles who were taxed severely, deprived of land, and driven into exile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eprived nobles of control of political life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reated economic opportunities for the demos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eautified cities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ncreased trade and industry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end to tyranny came when citizens themselves took control of political life</a:t>
            </a:r>
          </a:p>
          <a:p>
            <a:r>
              <a:rPr lang="en-US" dirty="0" smtClean="0"/>
              <a:t>All </a:t>
            </a:r>
            <a:r>
              <a:rPr lang="en-US" b="1" i="1" dirty="0" smtClean="0"/>
              <a:t>citizens </a:t>
            </a:r>
            <a:r>
              <a:rPr lang="en-US" dirty="0" smtClean="0"/>
              <a:t>were entitled to participate</a:t>
            </a:r>
          </a:p>
          <a:p>
            <a:pPr lvl="1"/>
            <a:r>
              <a:rPr lang="en-US" dirty="0" smtClean="0"/>
              <a:t>That did not include women, foreigners, or slaves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inority rule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Agriculture</a:t>
            </a:r>
          </a:p>
          <a:p>
            <a:pPr lvl="1"/>
            <a:r>
              <a:rPr lang="en-US" dirty="0" smtClean="0"/>
              <a:t>Most earned their living as farmers</a:t>
            </a:r>
          </a:p>
          <a:p>
            <a:pPr lvl="1"/>
            <a:r>
              <a:rPr lang="en-US" dirty="0" smtClean="0"/>
              <a:t>Subsistence farming</a:t>
            </a:r>
          </a:p>
          <a:p>
            <a:pPr lvl="1"/>
            <a:r>
              <a:rPr lang="en-US" dirty="0" smtClean="0"/>
              <a:t>Some large farms belonging to nobles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Urban centers</a:t>
            </a:r>
          </a:p>
          <a:p>
            <a:pPr lvl="1"/>
            <a:r>
              <a:rPr lang="en-US" dirty="0" smtClean="0"/>
              <a:t>Hub of each polis</a:t>
            </a:r>
          </a:p>
          <a:p>
            <a:pPr lvl="1"/>
            <a:r>
              <a:rPr lang="en-US" dirty="0" smtClean="0"/>
              <a:t>Large numbers of people</a:t>
            </a:r>
          </a:p>
          <a:p>
            <a:pPr lvl="1"/>
            <a:r>
              <a:rPr lang="en-US" dirty="0" smtClean="0"/>
              <a:t>Tradesmen and artisans</a:t>
            </a:r>
          </a:p>
          <a:p>
            <a:pPr lvl="1"/>
            <a:r>
              <a:rPr lang="en-US" dirty="0" smtClean="0"/>
              <a:t>Small shops</a:t>
            </a:r>
          </a:p>
          <a:p>
            <a:pPr lvl="1"/>
            <a:r>
              <a:rPr lang="en-US" dirty="0" smtClean="0"/>
              <a:t>Major employer was the government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Greeks worked hard but enjoyed leisure activities and gave service to the polis</a:t>
            </a:r>
          </a:p>
          <a:p>
            <a:r>
              <a:rPr lang="en-US" dirty="0" smtClean="0"/>
              <a:t>They lived rather simply but spent time and money on their polis: buildings, festivals, sculpture, painting</a:t>
            </a:r>
          </a:p>
          <a:p>
            <a:r>
              <a:rPr lang="en-US" dirty="0" smtClean="0"/>
              <a:t>Basic social unit was the family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Family</a:t>
            </a:r>
          </a:p>
          <a:p>
            <a:pPr lvl="1"/>
            <a:r>
              <a:rPr lang="en-US" dirty="0" smtClean="0"/>
              <a:t>Immediate family plus a slave or two</a:t>
            </a:r>
          </a:p>
          <a:p>
            <a:pPr lvl="1"/>
            <a:r>
              <a:rPr lang="en-US" dirty="0" smtClean="0"/>
              <a:t>Arranged marriages</a:t>
            </a:r>
          </a:p>
          <a:p>
            <a:pPr lvl="1"/>
            <a:r>
              <a:rPr lang="en-US" dirty="0" smtClean="0"/>
              <a:t>Bride’s father gave a dowry</a:t>
            </a:r>
          </a:p>
          <a:p>
            <a:pPr lvl="1"/>
            <a:r>
              <a:rPr lang="en-US" dirty="0" smtClean="0"/>
              <a:t>Marriage took place when girl was fifteen; boys were a little older</a:t>
            </a:r>
          </a:p>
          <a:p>
            <a:pPr lvl="1"/>
            <a:r>
              <a:rPr lang="en-US" dirty="0" smtClean="0"/>
              <a:t>Important to have children to help with workload and to take care of parents in old age</a:t>
            </a:r>
          </a:p>
          <a:p>
            <a:pPr lvl="1"/>
            <a:r>
              <a:rPr lang="en-US" dirty="0" smtClean="0"/>
              <a:t>Husbands could divorce wives easily; women could not divorce husband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Athenian Women</a:t>
            </a:r>
            <a:endParaRPr lang="en-US" dirty="0"/>
          </a:p>
        </p:txBody>
      </p:sp>
      <p:pic>
        <p:nvPicPr>
          <p:cNvPr id="4" name="Content Placeholder 3" descr="athenian wom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981200"/>
            <a:ext cx="6400800" cy="441959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Archaic Age,  750 – 500 B.C.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750, Greece began to develop rapidly</a:t>
            </a:r>
          </a:p>
          <a:p>
            <a:r>
              <a:rPr lang="en-US" b="1" i="1" dirty="0" smtClean="0"/>
              <a:t>Polis</a:t>
            </a:r>
          </a:p>
          <a:p>
            <a:pPr lvl="1"/>
            <a:r>
              <a:rPr lang="en-US" dirty="0" smtClean="0"/>
              <a:t>city-state</a:t>
            </a:r>
          </a:p>
          <a:p>
            <a:pPr lvl="1"/>
            <a:r>
              <a:rPr lang="en-US" dirty="0" smtClean="0"/>
              <a:t>Urban center</a:t>
            </a:r>
          </a:p>
          <a:p>
            <a:pPr lvl="1"/>
            <a:r>
              <a:rPr lang="en-US" dirty="0" smtClean="0"/>
              <a:t>Created bonds to link individuals to the community</a:t>
            </a:r>
          </a:p>
          <a:p>
            <a:pPr lvl="1"/>
            <a:r>
              <a:rPr lang="en-US" dirty="0" smtClean="0"/>
              <a:t>Formal rules of government</a:t>
            </a:r>
          </a:p>
          <a:p>
            <a:pPr lvl="1"/>
            <a:r>
              <a:rPr lang="en-US" dirty="0" smtClean="0"/>
              <a:t>Psychological allegiance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Women’s Role</a:t>
            </a:r>
            <a:br>
              <a:rPr lang="en-US" dirty="0" smtClean="0"/>
            </a:br>
            <a:r>
              <a:rPr lang="en-US" dirty="0" smtClean="0"/>
              <a:t>Except for those in Sparta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 legal rights</a:t>
            </a:r>
          </a:p>
          <a:p>
            <a:r>
              <a:rPr lang="en-US" dirty="0" smtClean="0"/>
              <a:t>Could not own property</a:t>
            </a:r>
          </a:p>
          <a:p>
            <a:r>
              <a:rPr lang="en-US" dirty="0" smtClean="0"/>
              <a:t>Could not participate in politics</a:t>
            </a:r>
          </a:p>
          <a:p>
            <a:r>
              <a:rPr lang="en-US" dirty="0" smtClean="0"/>
              <a:t>Took care of house and children</a:t>
            </a:r>
          </a:p>
          <a:p>
            <a:r>
              <a:rPr lang="en-US" dirty="0" smtClean="0"/>
              <a:t>Raised daughters to fulfill the same role</a:t>
            </a:r>
          </a:p>
          <a:p>
            <a:r>
              <a:rPr lang="en-US" dirty="0" smtClean="0"/>
              <a:t>Did participate in religious festivals</a:t>
            </a:r>
          </a:p>
          <a:p>
            <a:r>
              <a:rPr lang="en-US" dirty="0" smtClean="0"/>
              <a:t>Usually kept out of sight</a:t>
            </a:r>
          </a:p>
          <a:p>
            <a:r>
              <a:rPr lang="en-US" dirty="0" smtClean="0"/>
              <a:t>Could be prostitutes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Men’s role</a:t>
            </a:r>
            <a:endParaRPr lang="en-US" dirty="0"/>
          </a:p>
        </p:txBody>
      </p:sp>
      <p:pic>
        <p:nvPicPr>
          <p:cNvPr id="4" name="Content Placeholder 3" descr="athenian m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1810544"/>
            <a:ext cx="5334000" cy="4105275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</a:t>
            </a:r>
          </a:p>
          <a:p>
            <a:pPr lvl="1"/>
            <a:r>
              <a:rPr lang="en-US" dirty="0" smtClean="0"/>
              <a:t>Spent little time at home</a:t>
            </a:r>
          </a:p>
          <a:p>
            <a:pPr lvl="1"/>
            <a:r>
              <a:rPr lang="en-US" dirty="0" smtClean="0"/>
              <a:t>Performed jobs</a:t>
            </a:r>
          </a:p>
          <a:p>
            <a:pPr lvl="1"/>
            <a:r>
              <a:rPr lang="en-US" dirty="0" smtClean="0"/>
              <a:t>Took part in city life</a:t>
            </a:r>
          </a:p>
          <a:p>
            <a:pPr lvl="1"/>
            <a:r>
              <a:rPr lang="en-US" dirty="0" smtClean="0"/>
              <a:t>Boys of 7 or 8 began their education in cities: reading, writing, music, physical education</a:t>
            </a:r>
          </a:p>
          <a:p>
            <a:pPr lvl="1"/>
            <a:r>
              <a:rPr lang="en-US" dirty="0" smtClean="0"/>
              <a:t>Young men moved to the </a:t>
            </a:r>
            <a:r>
              <a:rPr lang="en-US" b="1" i="1" dirty="0" smtClean="0"/>
              <a:t>gymnasia </a:t>
            </a:r>
            <a:r>
              <a:rPr lang="en-US" dirty="0" smtClean="0"/>
              <a:t>for physical training, athletic competition,  and talk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Gymnasia</a:t>
            </a:r>
            <a:endParaRPr lang="en-US" dirty="0"/>
          </a:p>
        </p:txBody>
      </p:sp>
      <p:pic>
        <p:nvPicPr>
          <p:cNvPr id="4" name="Content Placeholder 3" descr="gymnsiu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828800"/>
            <a:ext cx="7086600" cy="47244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At the gymnasia older boys acted as role models for younger ones; this was often accompanied by homosexual activity, an accepted activity</a:t>
            </a:r>
          </a:p>
          <a:p>
            <a:r>
              <a:rPr lang="en-US" dirty="0" smtClean="0"/>
              <a:t>Boys also frequented markets, theatres, bordellos, and symposia in private homes</a:t>
            </a:r>
          </a:p>
          <a:p>
            <a:r>
              <a:rPr lang="en-US" dirty="0" smtClean="0"/>
              <a:t>Older youths entered the military, participated in assemblies, and held office</a:t>
            </a:r>
          </a:p>
          <a:p>
            <a:r>
              <a:rPr lang="en-US" dirty="0" smtClean="0"/>
              <a:t>The polis totally encompassed their lives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Important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Corinth</a:t>
            </a:r>
            <a:endParaRPr lang="en-US" dirty="0"/>
          </a:p>
        </p:txBody>
      </p:sp>
      <p:pic>
        <p:nvPicPr>
          <p:cNvPr id="4" name="Picture 3" descr="Corinth 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362200"/>
            <a:ext cx="67056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orinth</a:t>
            </a:r>
            <a:endParaRPr lang="en-US" dirty="0"/>
          </a:p>
        </p:txBody>
      </p:sp>
      <p:pic>
        <p:nvPicPr>
          <p:cNvPr id="4" name="Content Placeholder 3" descr="Corinth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057400"/>
            <a:ext cx="2971800" cy="4495800"/>
          </a:xfrm>
        </p:spPr>
      </p:pic>
      <p:pic>
        <p:nvPicPr>
          <p:cNvPr id="5" name="Picture 4" descr="corinth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2133600"/>
            <a:ext cx="5181600" cy="448627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Sparta</a:t>
            </a:r>
            <a:endParaRPr lang="en-US" dirty="0"/>
          </a:p>
        </p:txBody>
      </p:sp>
      <p:pic>
        <p:nvPicPr>
          <p:cNvPr id="4" name="Picture 3" descr="400px-Sparta_territo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2209800"/>
            <a:ext cx="5080000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Spartan Soldiers</a:t>
            </a:r>
            <a:endParaRPr lang="en-US" dirty="0"/>
          </a:p>
        </p:txBody>
      </p:sp>
      <p:pic>
        <p:nvPicPr>
          <p:cNvPr id="4" name="Content Placeholder 3" descr="sparta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6575" y="1843881"/>
            <a:ext cx="2990850" cy="40386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Athens</a:t>
            </a:r>
            <a:endParaRPr lang="en-US" dirty="0"/>
          </a:p>
        </p:txBody>
      </p:sp>
      <p:pic>
        <p:nvPicPr>
          <p:cNvPr id="4" name="Picture 3" descr="athens_view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2286000"/>
            <a:ext cx="5143500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Acropolis</a:t>
            </a:r>
          </a:p>
          <a:p>
            <a:pPr lvl="1"/>
            <a:r>
              <a:rPr lang="en-US" dirty="0" smtClean="0"/>
              <a:t>Highest point in the city</a:t>
            </a:r>
          </a:p>
          <a:p>
            <a:pPr lvl="1"/>
            <a:r>
              <a:rPr lang="en-US" dirty="0" smtClean="0"/>
              <a:t>Citadel; gave protection to citizens</a:t>
            </a:r>
          </a:p>
          <a:p>
            <a:pPr lvl="1"/>
            <a:r>
              <a:rPr lang="en-US" dirty="0" smtClean="0"/>
              <a:t>Home of king</a:t>
            </a:r>
          </a:p>
          <a:p>
            <a:pPr lvl="1"/>
            <a:r>
              <a:rPr lang="en-US" dirty="0" smtClean="0"/>
              <a:t>Meeting place</a:t>
            </a:r>
          </a:p>
          <a:p>
            <a:pPr lvl="1"/>
            <a:r>
              <a:rPr lang="en-US" dirty="0" smtClean="0"/>
              <a:t>Temples</a:t>
            </a:r>
          </a:p>
          <a:p>
            <a:pPr lvl="1"/>
            <a:r>
              <a:rPr lang="en-US" dirty="0" smtClean="0"/>
              <a:t>Agora ( marketplace )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Acropolis at Athens</a:t>
            </a:r>
            <a:endParaRPr lang="en-US" dirty="0"/>
          </a:p>
        </p:txBody>
      </p:sp>
      <p:pic>
        <p:nvPicPr>
          <p:cNvPr id="4" name="Content Placeholder 3" descr="ancient-acroploi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9500" y="1659731"/>
            <a:ext cx="6985000" cy="44069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Corinth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Prosperous</a:t>
            </a:r>
          </a:p>
          <a:p>
            <a:r>
              <a:rPr lang="en-US" dirty="0" smtClean="0"/>
              <a:t>Favorably located on an isthmus where Peloponnesus meets the mainland of Greece</a:t>
            </a:r>
          </a:p>
          <a:p>
            <a:r>
              <a:rPr lang="en-US" dirty="0" smtClean="0"/>
              <a:t>Good pottery industry</a:t>
            </a:r>
          </a:p>
          <a:p>
            <a:r>
              <a:rPr lang="en-US" dirty="0" smtClean="0"/>
              <a:t>Trade led to colonization of Syracuse and cities in Sicily and Italy to relieve overpopulation and to provide markets</a:t>
            </a:r>
          </a:p>
          <a:p>
            <a:r>
              <a:rPr lang="en-US" dirty="0" smtClean="0"/>
              <a:t>Corinthians also transported goods for others who paid them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Corinth had an oligarchy and representatives of the demos</a:t>
            </a:r>
            <a:endParaRPr lang="en-US" dirty="0"/>
          </a:p>
        </p:txBody>
      </p:sp>
      <p:pic>
        <p:nvPicPr>
          <p:cNvPr id="4" name="Picture 3" descr="temple-apollocorin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743200"/>
            <a:ext cx="4953000" cy="390525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Had rigid 2-tiered social structure</a:t>
            </a:r>
          </a:p>
          <a:p>
            <a:pPr lvl="1"/>
            <a:r>
              <a:rPr lang="en-US" dirty="0" smtClean="0"/>
              <a:t>A warrior class of equals called </a:t>
            </a:r>
            <a:r>
              <a:rPr lang="en-US" b="1" i="1" dirty="0" err="1" smtClean="0"/>
              <a:t>homoioi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Serfs or </a:t>
            </a:r>
            <a:r>
              <a:rPr lang="en-US" b="1" i="1" dirty="0" smtClean="0"/>
              <a:t>helots</a:t>
            </a:r>
            <a:endParaRPr lang="en-US" dirty="0" smtClean="0"/>
          </a:p>
          <a:p>
            <a:pPr lvl="1"/>
            <a:endParaRPr lang="en-US" dirty="0"/>
          </a:p>
          <a:p>
            <a:pPr lvl="1">
              <a:buNone/>
            </a:pPr>
            <a:r>
              <a:rPr lang="en-US" dirty="0" smtClean="0"/>
              <a:t>They lived in mutual fear and distrust.  Warrior class ruled over helots through terror and ritual murder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r>
              <a:rPr lang="en-US" dirty="0" smtClean="0"/>
              <a:t>To other Greeks, Spartans were known for their courage, simplicity of life, and service to the state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War was the center of Spartan life and the origin of their social and political organization</a:t>
            </a:r>
          </a:p>
          <a:p>
            <a:r>
              <a:rPr lang="en-US" dirty="0" smtClean="0"/>
              <a:t>Sparta was the result of a uniting of small agricultural villages</a:t>
            </a:r>
          </a:p>
          <a:p>
            <a:r>
              <a:rPr lang="en-US" dirty="0" smtClean="0"/>
              <a:t>They then conquered their neighbors and forced them to labor for Sparta</a:t>
            </a:r>
          </a:p>
          <a:p>
            <a:r>
              <a:rPr lang="en-US" dirty="0" smtClean="0"/>
              <a:t>Sparta became the largest city-state when they conquered Messenia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Sparta divided their society into 3 classes</a:t>
            </a:r>
          </a:p>
          <a:p>
            <a:pPr lvl="1"/>
            <a:r>
              <a:rPr lang="en-US" dirty="0" smtClean="0"/>
              <a:t>Spartans who were considered social equals, the real citizens whose lives were dedicated to soldiering</a:t>
            </a:r>
          </a:p>
          <a:p>
            <a:pPr lvl="1"/>
            <a:r>
              <a:rPr lang="en-US" dirty="0" err="1" smtClean="0"/>
              <a:t>Perioeci</a:t>
            </a:r>
            <a:r>
              <a:rPr lang="en-US" dirty="0"/>
              <a:t> </a:t>
            </a:r>
            <a:r>
              <a:rPr lang="en-US" dirty="0" smtClean="0"/>
              <a:t> who were traders and manufacturers who made whatever was necessary to maintain the state</a:t>
            </a:r>
          </a:p>
          <a:p>
            <a:pPr lvl="1"/>
            <a:r>
              <a:rPr lang="en-US" dirty="0" smtClean="0"/>
              <a:t>Helots  who were state slaves who served as laborers on the land or as personal servants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Service to the state was their guiding principle</a:t>
            </a:r>
          </a:p>
          <a:p>
            <a:r>
              <a:rPr lang="en-US" dirty="0" smtClean="0"/>
              <a:t>The state came before family, social class, or occupation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Boys and girls were raised differently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Birth to 7 Years: they live with their mothers</a:t>
            </a:r>
          </a:p>
          <a:p>
            <a:r>
              <a:rPr lang="en-US" dirty="0" smtClean="0"/>
              <a:t>7 Years:  they enter state education system where they live in barracks and have 13 years of rigorous military training; they are taught to endure pain and to win battles</a:t>
            </a:r>
          </a:p>
          <a:p>
            <a:r>
              <a:rPr lang="en-US" dirty="0" smtClean="0"/>
              <a:t>12 Years:  they train with swords and spears, have few clothes and a meager diet</a:t>
            </a:r>
          </a:p>
          <a:p>
            <a:pPr lvl="1"/>
            <a:r>
              <a:rPr lang="en-US" dirty="0" smtClean="0"/>
              <a:t>Older warriors taught younger boys and took them as homosexual lovers; that was the norm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 Years:  they were sent to finishing school for killers; they were given a cloak and a knife and couldn’t return until they had killed a helot</a:t>
            </a:r>
          </a:p>
          <a:p>
            <a:r>
              <a:rPr lang="en-US" dirty="0" smtClean="0"/>
              <a:t>30 Years:  they were incorporated into the ranks of equals when they passed their last test which was to provide food from their own lands for the communal dining group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becoming an equal, they could marry by abducting their brides</a:t>
            </a:r>
          </a:p>
          <a:p>
            <a:r>
              <a:rPr lang="en-US" dirty="0" smtClean="0"/>
              <a:t>Occasionally thereafter, the equal would leave his group of warriors to sleep with her</a:t>
            </a:r>
            <a:endParaRPr lang="en-US" dirty="0"/>
          </a:p>
        </p:txBody>
      </p:sp>
      <p:pic>
        <p:nvPicPr>
          <p:cNvPr id="4" name="Picture 3" descr="spart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3886200"/>
            <a:ext cx="38100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Acropolis in Athens</a:t>
            </a:r>
            <a:endParaRPr lang="en-US" dirty="0"/>
          </a:p>
        </p:txBody>
      </p:sp>
      <p:pic>
        <p:nvPicPr>
          <p:cNvPr id="4" name="Content Placeholder 3" descr="acropoli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1500" y="1939131"/>
            <a:ext cx="5461000" cy="3848100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Spartan Girls</a:t>
            </a:r>
            <a:endParaRPr lang="en-US" dirty="0"/>
          </a:p>
        </p:txBody>
      </p:sp>
      <p:pic>
        <p:nvPicPr>
          <p:cNvPr id="4" name="Content Placeholder 3" descr="spartan woma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1752600"/>
            <a:ext cx="4648200" cy="4724400"/>
          </a:xfr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Girls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Trained as athletes; competed naked as wrestlers, foot races, and spear throwing</a:t>
            </a:r>
          </a:p>
          <a:p>
            <a:r>
              <a:rPr lang="en-US" dirty="0" smtClean="0"/>
              <a:t>This training was to improve their ability to have children</a:t>
            </a:r>
          </a:p>
          <a:p>
            <a:r>
              <a:rPr lang="en-US" dirty="0" smtClean="0"/>
              <a:t>Women could own land and businesses</a:t>
            </a:r>
          </a:p>
          <a:p>
            <a:r>
              <a:rPr lang="en-US" dirty="0" smtClean="0"/>
              <a:t>They looked after economic and household affairs because the men were involved in the military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Sparta joined in non-aggression pacts with other cities; example: Peloponnesian League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Athens</a:t>
            </a:r>
            <a:endParaRPr lang="en-US" dirty="0"/>
          </a:p>
        </p:txBody>
      </p:sp>
      <p:pic>
        <p:nvPicPr>
          <p:cNvPr id="4" name="Content Placeholder 3" descr="athens_view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524000"/>
            <a:ext cx="6838950" cy="4876800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Mycenaean Age:  it was a fortress center controlling an area called Attica</a:t>
            </a:r>
          </a:p>
          <a:p>
            <a:r>
              <a:rPr lang="en-US" dirty="0" smtClean="0"/>
              <a:t>Dark Age:  life in Attica was primitive and made up of a small number of independent agricultural villages with clan leadership</a:t>
            </a:r>
          </a:p>
          <a:p>
            <a:r>
              <a:rPr lang="en-US" dirty="0" smtClean="0"/>
              <a:t>Archaic Age:  villages became one unit centered around Athens; there was a hereditary king, an </a:t>
            </a:r>
            <a:r>
              <a:rPr lang="en-US" dirty="0" err="1" smtClean="0"/>
              <a:t>Areopagus</a:t>
            </a:r>
            <a:r>
              <a:rPr lang="en-US" dirty="0" smtClean="0"/>
              <a:t> (council of clan heads), and an Ecclesia (a popular assembly)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750 B.C.:  hereditary monarchy was abolished</a:t>
            </a:r>
          </a:p>
          <a:p>
            <a:pPr lvl="1"/>
            <a:r>
              <a:rPr lang="en-US" dirty="0" smtClean="0"/>
              <a:t>An Archon king elected annually</a:t>
            </a:r>
          </a:p>
          <a:p>
            <a:pPr lvl="1"/>
            <a:r>
              <a:rPr lang="en-US" dirty="0" err="1" smtClean="0"/>
              <a:t>Areopagus</a:t>
            </a:r>
            <a:r>
              <a:rPr lang="en-US" dirty="0" smtClean="0"/>
              <a:t> consisted of ex-Archons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In 621 B.C. Draco, a reformer, drew up a code of law to curtail the power of the aristocracy.</a:t>
            </a:r>
          </a:p>
          <a:p>
            <a:pPr lvl="1">
              <a:buNone/>
            </a:pPr>
            <a:r>
              <a:rPr lang="en-US" dirty="0" smtClean="0"/>
              <a:t>In 594 B.C. Solon, another reformer, became an Archon and aided the poor and oppressed, struck down old debt laws, encouraged new forms of agriculture, promoted trade, manufacturing,  and skilled artisans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Solon also: </a:t>
            </a:r>
          </a:p>
          <a:p>
            <a:pPr lvl="1"/>
            <a:r>
              <a:rPr lang="en-US" dirty="0" smtClean="0"/>
              <a:t>set up a new coinage system</a:t>
            </a:r>
          </a:p>
          <a:p>
            <a:pPr lvl="1"/>
            <a:r>
              <a:rPr lang="en-US" dirty="0" smtClean="0"/>
              <a:t>Broadened the public control of government to check aristocratic abuses of power</a:t>
            </a:r>
          </a:p>
          <a:p>
            <a:pPr lvl="1"/>
            <a:r>
              <a:rPr lang="en-US" dirty="0" smtClean="0"/>
              <a:t>This brought on instability because of political rivalries: commoners vs. aristocrats</a:t>
            </a:r>
          </a:p>
          <a:p>
            <a:pPr lvl="1"/>
            <a:r>
              <a:rPr lang="en-US" dirty="0" smtClean="0"/>
              <a:t>This led to tyranny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Pisistratus and Sons</a:t>
            </a:r>
            <a:endParaRPr lang="en-US" dirty="0"/>
          </a:p>
        </p:txBody>
      </p:sp>
      <p:pic>
        <p:nvPicPr>
          <p:cNvPr id="4" name="Content Placeholder 3" descr="pisistratu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295400"/>
            <a:ext cx="3048000" cy="4525963"/>
          </a:xfrm>
        </p:spPr>
      </p:pic>
      <p:pic>
        <p:nvPicPr>
          <p:cNvPr id="5" name="Picture 4" descr="hippia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143001"/>
            <a:ext cx="2362200" cy="4724399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Pisistratus and sons (r. 546 – 510 B.C.)</a:t>
            </a:r>
          </a:p>
          <a:p>
            <a:pPr lvl="1"/>
            <a:r>
              <a:rPr lang="en-US" dirty="0" smtClean="0"/>
              <a:t>Set up public works programs</a:t>
            </a:r>
          </a:p>
          <a:p>
            <a:pPr lvl="1"/>
            <a:r>
              <a:rPr lang="en-US" dirty="0" smtClean="0"/>
              <a:t>Promoted Athenian commerce and industry</a:t>
            </a:r>
          </a:p>
          <a:p>
            <a:pPr lvl="1"/>
            <a:r>
              <a:rPr lang="en-US" dirty="0" smtClean="0"/>
              <a:t>Tried to assure a fair distribution of justice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In 510 B.C. tyranny was overthrown  by aristocrats like Cleisthenes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Cleisthenes</a:t>
            </a:r>
            <a:endParaRPr lang="en-US" dirty="0"/>
          </a:p>
        </p:txBody>
      </p:sp>
      <p:pic>
        <p:nvPicPr>
          <p:cNvPr id="4" name="Content Placeholder 3" descr="cleisthenes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600200"/>
            <a:ext cx="7924800" cy="48006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Agora</a:t>
            </a:r>
            <a:endParaRPr lang="en-US" dirty="0"/>
          </a:p>
        </p:txBody>
      </p:sp>
      <p:pic>
        <p:nvPicPr>
          <p:cNvPr id="4" name="Content Placeholder 3" descr="agor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2253456"/>
            <a:ext cx="4572000" cy="3219450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Cleisthenes (510 – 507 B.C.)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Wanted to establish democracy</a:t>
            </a:r>
          </a:p>
          <a:p>
            <a:r>
              <a:rPr lang="en-US" dirty="0" smtClean="0"/>
              <a:t>Set up a council</a:t>
            </a:r>
          </a:p>
          <a:p>
            <a:r>
              <a:rPr lang="en-US" dirty="0" smtClean="0"/>
              <a:t>Grouped people into 30 territories and they elected members to the council</a:t>
            </a:r>
          </a:p>
          <a:p>
            <a:r>
              <a:rPr lang="en-US" dirty="0" smtClean="0"/>
              <a:t>Aristocrats, merchants, and the poor had to work together for political action</a:t>
            </a:r>
          </a:p>
          <a:p>
            <a:r>
              <a:rPr lang="en-US" dirty="0" smtClean="0"/>
              <a:t>Integrated democracy; whoever fights for the state governs it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Citizens did not include women, foreigners called </a:t>
            </a:r>
            <a:r>
              <a:rPr lang="en-US" dirty="0" err="1" smtClean="0"/>
              <a:t>metics</a:t>
            </a:r>
            <a:r>
              <a:rPr lang="en-US" dirty="0" smtClean="0"/>
              <a:t>, and slaves</a:t>
            </a:r>
          </a:p>
          <a:p>
            <a:r>
              <a:rPr lang="en-US" dirty="0" smtClean="0"/>
              <a:t>Minority rule in Athens as a result</a:t>
            </a:r>
          </a:p>
          <a:p>
            <a:r>
              <a:rPr lang="en-US" dirty="0" smtClean="0"/>
              <a:t>Participation of citizens was encouraged in politics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By the 6</a:t>
            </a:r>
            <a:r>
              <a:rPr lang="en-US" baseline="30000" dirty="0" smtClean="0"/>
              <a:t>th</a:t>
            </a:r>
            <a:r>
              <a:rPr lang="en-US" dirty="0" smtClean="0"/>
              <a:t> Century B.C.:</a:t>
            </a:r>
          </a:p>
          <a:p>
            <a:pPr lvl="1"/>
            <a:r>
              <a:rPr lang="en-US" dirty="0" smtClean="0"/>
              <a:t> Greek city-states had generally resolved class conflict</a:t>
            </a:r>
          </a:p>
          <a:p>
            <a:pPr lvl="1"/>
            <a:r>
              <a:rPr lang="en-US" dirty="0" smtClean="0"/>
              <a:t>Merchants and artisans flourished despite poor soil and an uncertain climate</a:t>
            </a:r>
          </a:p>
          <a:p>
            <a:pPr lvl="1"/>
            <a:r>
              <a:rPr lang="en-US" dirty="0" smtClean="0"/>
              <a:t>Greek philosophers, poets, and artists celebrated the human form and the human spirit</a:t>
            </a:r>
          </a:p>
          <a:p>
            <a:pPr lvl="1">
              <a:buNone/>
            </a:pPr>
            <a:r>
              <a:rPr lang="en-US" dirty="0" smtClean="0"/>
              <a:t>By the second half of the 6</a:t>
            </a:r>
            <a:r>
              <a:rPr lang="en-US" baseline="30000" dirty="0" smtClean="0"/>
              <a:t>th</a:t>
            </a:r>
            <a:r>
              <a:rPr lang="en-US" dirty="0" smtClean="0"/>
              <a:t> century B.C., the Persian empire, ruled by Cyrus II,  conquered Lydia, Ionia, and the coast of Asia Minor; they ruled there until 499 B.C.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Cyrus II</a:t>
            </a:r>
            <a:endParaRPr lang="en-US" dirty="0"/>
          </a:p>
        </p:txBody>
      </p:sp>
      <p:pic>
        <p:nvPicPr>
          <p:cNvPr id="4" name="Content Placeholder 3" descr="cyrus the grea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2440" y="1600200"/>
            <a:ext cx="3639119" cy="4525963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Archaic Greece’s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Poetry </a:t>
            </a:r>
          </a:p>
          <a:p>
            <a:pPr lvl="1"/>
            <a:r>
              <a:rPr lang="en-US" dirty="0" smtClean="0"/>
              <a:t>Lyric poetry was dominant  675 – 500 B.C.</a:t>
            </a:r>
          </a:p>
          <a:p>
            <a:pPr lvl="1"/>
            <a:r>
              <a:rPr lang="en-US" dirty="0" smtClean="0"/>
              <a:t>Short poems commenting on love and politics</a:t>
            </a:r>
          </a:p>
          <a:p>
            <a:pPr lvl="1"/>
            <a:r>
              <a:rPr lang="en-US" dirty="0" smtClean="0"/>
              <a:t>Lyric Poets:</a:t>
            </a:r>
          </a:p>
          <a:p>
            <a:pPr lvl="2"/>
            <a:r>
              <a:rPr lang="en-US" dirty="0" err="1" smtClean="0"/>
              <a:t>Archilochus</a:t>
            </a:r>
            <a:r>
              <a:rPr lang="en-US" dirty="0" smtClean="0"/>
              <a:t> of Paros was the earliest known lyric poet who wrote mockingly about love, war, and travel</a:t>
            </a:r>
          </a:p>
          <a:p>
            <a:pPr lvl="2"/>
            <a:r>
              <a:rPr lang="en-US" dirty="0" smtClean="0"/>
              <a:t>Sappho of Lesbos wrote about her love for other women</a:t>
            </a:r>
            <a:endParaRPr lang="en-US" dirty="0"/>
          </a:p>
        </p:txBody>
      </p:sp>
      <p:pic>
        <p:nvPicPr>
          <p:cNvPr id="4" name="Picture 3" descr="Sapph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4953000"/>
            <a:ext cx="204216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Sculpture:</a:t>
            </a:r>
          </a:p>
          <a:p>
            <a:pPr lvl="1"/>
            <a:r>
              <a:rPr lang="en-US" dirty="0" smtClean="0"/>
              <a:t>Displayed interest and skill in creating the human form</a:t>
            </a:r>
          </a:p>
          <a:p>
            <a:pPr lvl="1"/>
            <a:r>
              <a:rPr lang="en-US" dirty="0" smtClean="0"/>
              <a:t>Used marble, clay, and bronze</a:t>
            </a:r>
          </a:p>
          <a:p>
            <a:pPr lvl="1"/>
            <a:r>
              <a:rPr lang="en-US" dirty="0" smtClean="0"/>
              <a:t>Early statues showed Egyptian influence – rigid</a:t>
            </a:r>
          </a:p>
          <a:p>
            <a:pPr lvl="1"/>
            <a:r>
              <a:rPr lang="en-US" dirty="0" smtClean="0"/>
              <a:t>By 6</a:t>
            </a:r>
            <a:r>
              <a:rPr lang="en-US" baseline="30000" dirty="0" smtClean="0"/>
              <a:t>th</a:t>
            </a:r>
            <a:r>
              <a:rPr lang="en-US" dirty="0" smtClean="0"/>
              <a:t> century B.C., the human form was less rigid and they experimented with different poses</a:t>
            </a:r>
          </a:p>
          <a:p>
            <a:pPr lvl="1"/>
            <a:r>
              <a:rPr lang="en-US" dirty="0" smtClean="0"/>
              <a:t>Tried to express the ideal form and idolized youth</a:t>
            </a:r>
          </a:p>
          <a:p>
            <a:pPr lvl="1"/>
            <a:r>
              <a:rPr lang="en-US" dirty="0" smtClean="0"/>
              <a:t>Example: </a:t>
            </a:r>
            <a:r>
              <a:rPr lang="en-US" dirty="0" err="1" smtClean="0"/>
              <a:t>Kouros</a:t>
            </a:r>
            <a:r>
              <a:rPr lang="en-US" dirty="0" smtClean="0"/>
              <a:t> and </a:t>
            </a:r>
            <a:r>
              <a:rPr lang="en-US" dirty="0" err="1" smtClean="0"/>
              <a:t>Kore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Kouros</a:t>
            </a:r>
            <a:r>
              <a:rPr lang="en-US" dirty="0" smtClean="0"/>
              <a:t> &amp; </a:t>
            </a:r>
            <a:r>
              <a:rPr lang="en-US" dirty="0" err="1" smtClean="0"/>
              <a:t>Kore</a:t>
            </a:r>
            <a:endParaRPr lang="en-US" dirty="0"/>
          </a:p>
        </p:txBody>
      </p:sp>
      <p:pic>
        <p:nvPicPr>
          <p:cNvPr id="4" name="Content Placeholder 3" descr="2%20-%20kouros%20figu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752600"/>
            <a:ext cx="1523999" cy="4525963"/>
          </a:xfrm>
        </p:spPr>
      </p:pic>
      <p:pic>
        <p:nvPicPr>
          <p:cNvPr id="5" name="Picture 4" descr="MarbleKo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828800"/>
            <a:ext cx="2924175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Olympian gods and goddesses became the gods of the polis</a:t>
            </a:r>
          </a:p>
          <a:p>
            <a:r>
              <a:rPr lang="en-US" dirty="0" smtClean="0"/>
              <a:t>Each polis might pick 1 particular god to honor: Athens  --  Athena</a:t>
            </a:r>
          </a:p>
          <a:p>
            <a:r>
              <a:rPr lang="en-US" dirty="0" smtClean="0"/>
              <a:t>Temples were built to honor them</a:t>
            </a:r>
          </a:p>
          <a:p>
            <a:pPr lvl="1"/>
            <a:r>
              <a:rPr lang="en-US" dirty="0" smtClean="0"/>
              <a:t>Faced east to catch sunlight</a:t>
            </a:r>
          </a:p>
          <a:p>
            <a:pPr lvl="1"/>
            <a:r>
              <a:rPr lang="en-US" dirty="0" smtClean="0"/>
              <a:t>Decorated on outside more than on the inside</a:t>
            </a:r>
          </a:p>
          <a:p>
            <a:pPr lvl="1"/>
            <a:r>
              <a:rPr lang="en-US" dirty="0" smtClean="0"/>
              <a:t>Temple contains a treasury room facing west and a main chamber with a statue of the god being honored</a:t>
            </a:r>
          </a:p>
          <a:p>
            <a:pPr lvl="1"/>
            <a:r>
              <a:rPr lang="en-US" dirty="0" smtClean="0"/>
              <a:t>Roof, painted sculptures, &amp; columns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Oracle at Delphi</a:t>
            </a:r>
            <a:endParaRPr lang="en-US" dirty="0"/>
          </a:p>
        </p:txBody>
      </p:sp>
      <p:pic>
        <p:nvPicPr>
          <p:cNvPr id="4" name="Content Placeholder 3" descr="delphi_tholo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133600"/>
            <a:ext cx="3429000" cy="4191000"/>
          </a:xfrm>
        </p:spPr>
      </p:pic>
      <p:pic>
        <p:nvPicPr>
          <p:cNvPr id="5" name="Picture 4" descr="orac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209800"/>
            <a:ext cx="3886200" cy="42164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Delphi, one consulted a god for advice about the economy, war, and government decisions</a:t>
            </a:r>
          </a:p>
          <a:p>
            <a:r>
              <a:rPr lang="en-US" dirty="0" smtClean="0"/>
              <a:t>The religion said not to be arrogant or evil.  There will be a punishment for that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Citizens began to identify with polis</a:t>
            </a:r>
          </a:p>
          <a:p>
            <a:r>
              <a:rPr lang="en-US" dirty="0" smtClean="0"/>
              <a:t>Citizens participated in the political, religious, economic, and cultural activities of the polis</a:t>
            </a:r>
          </a:p>
          <a:p>
            <a:r>
              <a:rPr lang="en-US" dirty="0" smtClean="0"/>
              <a:t>Created a sense of belonging to a group</a:t>
            </a: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Philosophy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Abstract and rational thinking emerged during 6</a:t>
            </a:r>
            <a:r>
              <a:rPr lang="en-US" baseline="30000" dirty="0" smtClean="0"/>
              <a:t>th</a:t>
            </a:r>
            <a:r>
              <a:rPr lang="en-US" dirty="0" smtClean="0"/>
              <a:t> century B.C. in Miletus in Ionia</a:t>
            </a:r>
          </a:p>
          <a:p>
            <a:r>
              <a:rPr lang="en-US" dirty="0" smtClean="0"/>
              <a:t>They were the first Greeks to move away from divine explanations</a:t>
            </a:r>
          </a:p>
          <a:p>
            <a:r>
              <a:rPr lang="en-US" b="1" dirty="0" smtClean="0"/>
              <a:t>Thales</a:t>
            </a:r>
            <a:r>
              <a:rPr lang="en-US" dirty="0" smtClean="0"/>
              <a:t>: predicted a solar eclipse in 585 B.C..  He founded Greek geometry and astronomy.  He believed </a:t>
            </a:r>
            <a:r>
              <a:rPr lang="en-US" i="1" dirty="0" smtClean="0"/>
              <a:t>water</a:t>
            </a:r>
            <a:r>
              <a:rPr lang="en-US" dirty="0" smtClean="0"/>
              <a:t> was the primary substance from which nature was created</a:t>
            </a:r>
            <a:endParaRPr lang="en-US" b="1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Thales</a:t>
            </a:r>
            <a:endParaRPr lang="en-US" dirty="0"/>
          </a:p>
        </p:txBody>
      </p:sp>
      <p:pic>
        <p:nvPicPr>
          <p:cNvPr id="4" name="Content Placeholder 3" descr="Thal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600200"/>
            <a:ext cx="5562600" cy="4572000"/>
          </a:xfr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Anaximander</a:t>
            </a:r>
            <a:r>
              <a:rPr lang="en-US" dirty="0" smtClean="0"/>
              <a:t> said the primary substance was undefined</a:t>
            </a:r>
          </a:p>
          <a:p>
            <a:r>
              <a:rPr lang="en-US" b="1" dirty="0" err="1" smtClean="0"/>
              <a:t>Heracleitus</a:t>
            </a:r>
            <a:r>
              <a:rPr lang="en-US" dirty="0" smtClean="0"/>
              <a:t> said fire was the primary substance</a:t>
            </a:r>
          </a:p>
          <a:p>
            <a:r>
              <a:rPr lang="en-US" b="1" dirty="0" smtClean="0"/>
              <a:t>Pythagoras</a:t>
            </a:r>
            <a:r>
              <a:rPr lang="en-US" dirty="0" smtClean="0"/>
              <a:t> was a mathematician who worked with ratios and the musical scale; also founded a religious community</a:t>
            </a:r>
            <a:endParaRPr lang="en-US" b="1" dirty="0"/>
          </a:p>
        </p:txBody>
      </p:sp>
      <p:pic>
        <p:nvPicPr>
          <p:cNvPr id="4" name="Picture 3" descr="pythagoras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4876800"/>
            <a:ext cx="2133600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Parmenides</a:t>
            </a:r>
            <a:r>
              <a:rPr lang="en-US" dirty="0" smtClean="0"/>
              <a:t> distrusted the senses and said change was an illusion; the world of senses and reality are very different</a:t>
            </a:r>
            <a:endParaRPr lang="en-US" b="1" dirty="0"/>
          </a:p>
        </p:txBody>
      </p:sp>
      <p:pic>
        <p:nvPicPr>
          <p:cNvPr id="4" name="Picture 3" descr="parmenid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212" y="3505200"/>
            <a:ext cx="2695575" cy="3352799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Greece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Demokratia</a:t>
            </a:r>
            <a:endParaRPr lang="en-US" b="1" dirty="0" smtClean="0"/>
          </a:p>
          <a:p>
            <a:pPr lvl="1"/>
            <a:r>
              <a:rPr lang="en-US" dirty="0" smtClean="0"/>
              <a:t>the power of the people in Athens in the 5</a:t>
            </a:r>
            <a:r>
              <a:rPr lang="en-US" baseline="30000" dirty="0" smtClean="0"/>
              <a:t>th</a:t>
            </a:r>
            <a:r>
              <a:rPr lang="en-US" dirty="0" smtClean="0"/>
              <a:t> century B.C.</a:t>
            </a:r>
          </a:p>
          <a:p>
            <a:pPr lvl="1"/>
            <a:r>
              <a:rPr lang="en-US" dirty="0" smtClean="0"/>
              <a:t>Elections mattered less than direct participation </a:t>
            </a:r>
          </a:p>
          <a:p>
            <a:pPr lvl="1"/>
            <a:r>
              <a:rPr lang="en-US" dirty="0" smtClean="0"/>
              <a:t>Citizenship was restricted</a:t>
            </a:r>
          </a:p>
          <a:p>
            <a:pPr lvl="1"/>
            <a:r>
              <a:rPr lang="en-US" dirty="0" smtClean="0"/>
              <a:t>Emphasized freedom, equality, citizenship without having to own property</a:t>
            </a:r>
          </a:p>
          <a:p>
            <a:pPr lvl="1"/>
            <a:r>
              <a:rPr lang="en-US" dirty="0" smtClean="0"/>
              <a:t>Citizens could run for office and must respect the law</a:t>
            </a:r>
          </a:p>
          <a:p>
            <a:pPr lvl="1">
              <a:buNone/>
            </a:pPr>
            <a:endParaRPr lang="en-US" b="1" dirty="0" smtClean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480s when Greece was threatened by Persia, there was a saying: </a:t>
            </a:r>
            <a:r>
              <a:rPr lang="en-US" b="1" dirty="0" smtClean="0"/>
              <a:t>Whoever fights for the state governs it.</a:t>
            </a:r>
            <a:endParaRPr lang="en-US" dirty="0" smtClean="0"/>
          </a:p>
          <a:p>
            <a:r>
              <a:rPr lang="en-US" dirty="0" smtClean="0"/>
              <a:t>Athens built a navy based on the </a:t>
            </a:r>
            <a:r>
              <a:rPr lang="en-US" b="1" dirty="0" smtClean="0"/>
              <a:t>trireme</a:t>
            </a:r>
            <a:endParaRPr lang="en-US" dirty="0"/>
          </a:p>
        </p:txBody>
      </p:sp>
      <p:pic>
        <p:nvPicPr>
          <p:cNvPr id="4" name="Picture 3" descr="trirem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886200"/>
            <a:ext cx="67056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Trireme was a warship rowed by 170 men on 3 decks</a:t>
            </a:r>
            <a:endParaRPr lang="en-US" dirty="0"/>
          </a:p>
        </p:txBody>
      </p:sp>
      <p:pic>
        <p:nvPicPr>
          <p:cNvPr id="4" name="Picture 3" descr="trirem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667000"/>
            <a:ext cx="7467600" cy="374904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500 B.C., Sparta was still the leader of the Peloponnesian League</a:t>
            </a:r>
          </a:p>
          <a:p>
            <a:r>
              <a:rPr lang="en-US" dirty="0" smtClean="0"/>
              <a:t>499B.C., Ionian cities that Cyrus II of the Persian Empire had conquered revolted and sent to Athens and Eritrea for help</a:t>
            </a:r>
          </a:p>
          <a:p>
            <a:r>
              <a:rPr lang="en-US" dirty="0" smtClean="0"/>
              <a:t>They sent ships to help their Ionian neighbors</a:t>
            </a:r>
          </a:p>
          <a:p>
            <a:r>
              <a:rPr lang="en-US" dirty="0" smtClean="0"/>
              <a:t>Persians sent a large force under King Darius, Cyrus’ successor, to recapture the rebellious cities</a:t>
            </a:r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Darius</a:t>
            </a:r>
            <a:endParaRPr lang="en-US" dirty="0"/>
          </a:p>
        </p:txBody>
      </p:sp>
      <p:pic>
        <p:nvPicPr>
          <p:cNvPr id="4" name="Content Placeholder 3" descr="darius~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1447800"/>
            <a:ext cx="5181600" cy="5181599"/>
          </a:xfr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war lasted 5 years</a:t>
            </a:r>
          </a:p>
          <a:p>
            <a:r>
              <a:rPr lang="en-US" dirty="0" smtClean="0"/>
              <a:t>Persia won</a:t>
            </a:r>
          </a:p>
          <a:p>
            <a:r>
              <a:rPr lang="en-US" dirty="0" smtClean="0"/>
              <a:t>Punishment for rebellious cities was severe</a:t>
            </a:r>
          </a:p>
          <a:p>
            <a:r>
              <a:rPr lang="en-US" dirty="0" smtClean="0"/>
              <a:t>Darius wished to punish Athens and Eritrea for helping the rebellious cities</a:t>
            </a:r>
          </a:p>
          <a:p>
            <a:r>
              <a:rPr lang="en-US" dirty="0" smtClean="0"/>
              <a:t>The Greeks weren’t unified enough to give an effective defense</a:t>
            </a:r>
          </a:p>
          <a:p>
            <a:r>
              <a:rPr lang="en-US" dirty="0" smtClean="0"/>
              <a:t>Some Greeks even saw Persians as potential allies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the Archaic Age, there was a king</a:t>
            </a:r>
          </a:p>
          <a:p>
            <a:r>
              <a:rPr lang="en-US" dirty="0" smtClean="0"/>
              <a:t>With the Archaic Age came the </a:t>
            </a:r>
            <a:r>
              <a:rPr lang="en-US" b="1" i="1" dirty="0" smtClean="0"/>
              <a:t>oligarchy</a:t>
            </a:r>
            <a:endParaRPr lang="en-US" dirty="0" smtClean="0"/>
          </a:p>
          <a:p>
            <a:pPr lvl="1"/>
            <a:r>
              <a:rPr lang="en-US" dirty="0" smtClean="0"/>
              <a:t>Elected from the noble class</a:t>
            </a:r>
          </a:p>
          <a:p>
            <a:pPr lvl="1"/>
            <a:r>
              <a:rPr lang="en-US" dirty="0" smtClean="0"/>
              <a:t>Lent their money and talents to the arts, literature, and education</a:t>
            </a:r>
          </a:p>
          <a:p>
            <a:pPr lvl="1"/>
            <a:r>
              <a:rPr lang="en-US" dirty="0" smtClean="0"/>
              <a:t>Nobles usually took action to resolve basic problems affecting entire population</a:t>
            </a:r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490 B.C., Darius I captured Eritrea and sent its people into captivity</a:t>
            </a:r>
          </a:p>
          <a:p>
            <a:r>
              <a:rPr lang="en-US" dirty="0" smtClean="0"/>
              <a:t>Then he moved on to Marathon and was surrounded by Greeks</a:t>
            </a:r>
            <a:endParaRPr lang="en-US" dirty="0"/>
          </a:p>
        </p:txBody>
      </p:sp>
      <p:pic>
        <p:nvPicPr>
          <p:cNvPr id="4" name="Picture 3" descr="marath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733800"/>
            <a:ext cx="35814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Marathon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Greeks were led by </a:t>
            </a:r>
            <a:r>
              <a:rPr lang="en-US" b="1" dirty="0" smtClean="0"/>
              <a:t>Miltiades</a:t>
            </a:r>
            <a:r>
              <a:rPr lang="en-US" dirty="0" smtClean="0"/>
              <a:t> who had served Darius at one time</a:t>
            </a:r>
          </a:p>
          <a:p>
            <a:r>
              <a:rPr lang="en-US" dirty="0" smtClean="0"/>
              <a:t>He knew Persian strengths and weaknesses</a:t>
            </a:r>
          </a:p>
          <a:p>
            <a:r>
              <a:rPr lang="en-US" dirty="0" smtClean="0"/>
              <a:t>Hoplite phalanxes rushed down from the hills surrounding the Marathon plains and enveloped the Persian army</a:t>
            </a:r>
          </a:p>
          <a:p>
            <a:r>
              <a:rPr lang="en-US" dirty="0" smtClean="0"/>
              <a:t>6,000 Persians died</a:t>
            </a:r>
          </a:p>
          <a:p>
            <a:r>
              <a:rPr lang="en-US" dirty="0" smtClean="0"/>
              <a:t>Fewer than 200 Athenians died</a:t>
            </a:r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Persia retreated to their ships thinking they could attack Athens itself before word of the defeat reached the city and before hoplite forces could return to the city</a:t>
            </a:r>
          </a:p>
          <a:p>
            <a:r>
              <a:rPr lang="en-US" dirty="0" smtClean="0"/>
              <a:t>Athenians ran 23 miles  back to the city of Athens and arrived before the Persian fleet</a:t>
            </a:r>
          </a:p>
          <a:p>
            <a:r>
              <a:rPr lang="en-US" dirty="0" smtClean="0"/>
              <a:t>So the Persians returned home without a fight</a:t>
            </a:r>
            <a:endParaRPr lang="en-US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Victory at marathon was important for 3 reasons:</a:t>
            </a:r>
          </a:p>
          <a:p>
            <a:pPr lvl="1"/>
            <a:r>
              <a:rPr lang="en-US" dirty="0" smtClean="0"/>
              <a:t>It showed that a citizen army was superior to the Persian army</a:t>
            </a:r>
          </a:p>
          <a:p>
            <a:pPr lvl="1"/>
            <a:r>
              <a:rPr lang="en-US" dirty="0" smtClean="0"/>
              <a:t>Greeks felt they were then superior to all invaders</a:t>
            </a:r>
          </a:p>
          <a:p>
            <a:pPr lvl="1"/>
            <a:r>
              <a:rPr lang="en-US" dirty="0" smtClean="0"/>
              <a:t>Victory enhanced the democratic reforms of Cleisthenes</a:t>
            </a:r>
            <a:endParaRPr lang="en-US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Ostracism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After the victory common citizens wanted to be sure that aristocrats didn’t take back power from the </a:t>
            </a:r>
            <a:r>
              <a:rPr lang="en-US" b="1" dirty="0" smtClean="0"/>
              <a:t>demos</a:t>
            </a:r>
            <a:endParaRPr lang="en-US" dirty="0" smtClean="0"/>
          </a:p>
          <a:p>
            <a:r>
              <a:rPr lang="en-US" dirty="0" smtClean="0"/>
              <a:t>So they began the practice of</a:t>
            </a:r>
            <a:r>
              <a:rPr lang="en-US" b="1" dirty="0" smtClean="0"/>
              <a:t> ostracism</a:t>
            </a:r>
            <a:endParaRPr lang="en-US" dirty="0" smtClean="0"/>
          </a:p>
          <a:p>
            <a:pPr lvl="1"/>
            <a:r>
              <a:rPr lang="en-US" dirty="0" smtClean="0"/>
              <a:t>This was a 10-year exile without loss of property for those who tried to take away some of the power of the people</a:t>
            </a:r>
          </a:p>
          <a:p>
            <a:pPr lvl="1"/>
            <a:r>
              <a:rPr lang="en-US" dirty="0" smtClean="0"/>
              <a:t>Each year the people would cast their ballots.</a:t>
            </a:r>
          </a:p>
          <a:p>
            <a:pPr lvl="1"/>
            <a:r>
              <a:rPr lang="en-US" dirty="0" smtClean="0"/>
              <a:t>The man with the most votes would be ostracized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Ballots</a:t>
            </a:r>
            <a:endParaRPr lang="en-US" dirty="0"/>
          </a:p>
        </p:txBody>
      </p:sp>
      <p:pic>
        <p:nvPicPr>
          <p:cNvPr id="4" name="Content Placeholder 3" descr="ostrcis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with Persia - Again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Persians struck again</a:t>
            </a:r>
          </a:p>
          <a:p>
            <a:r>
              <a:rPr lang="en-US" dirty="0" smtClean="0"/>
              <a:t>Xerxes, son of Darius, wanted to extend the western border of the Persian Empire</a:t>
            </a:r>
          </a:p>
          <a:p>
            <a:r>
              <a:rPr lang="en-US" dirty="0" smtClean="0"/>
              <a:t>Sparta was to command the land and sea forces for the Greeks</a:t>
            </a:r>
          </a:p>
          <a:p>
            <a:r>
              <a:rPr lang="en-US" dirty="0" smtClean="0"/>
              <a:t>City-states pooled their armies and their navies </a:t>
            </a:r>
          </a:p>
          <a:p>
            <a:r>
              <a:rPr lang="en-US" dirty="0" smtClean="0"/>
              <a:t>Spartans fought hard against the Persians at Thermopylae</a:t>
            </a:r>
            <a:endParaRPr 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Thermopylae</a:t>
            </a:r>
            <a:endParaRPr lang="en-US" dirty="0"/>
          </a:p>
        </p:txBody>
      </p:sp>
      <p:pic>
        <p:nvPicPr>
          <p:cNvPr id="4" name="Content Placeholder 3" descr="battle_of_thermopyla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0427" y="1600200"/>
            <a:ext cx="6023145" cy="4525963"/>
          </a:xfr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Greeks at Thermopylae</a:t>
            </a:r>
            <a:endParaRPr lang="en-US" dirty="0"/>
          </a:p>
        </p:txBody>
      </p:sp>
      <p:pic>
        <p:nvPicPr>
          <p:cNvPr id="4" name="Content Placeholder 3" descr="Thermopyla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6912" y="1605756"/>
            <a:ext cx="5210175" cy="4514850"/>
          </a:xfr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Persians then moved on to Athens and burned it</a:t>
            </a:r>
          </a:p>
          <a:p>
            <a:r>
              <a:rPr lang="en-US" dirty="0" smtClean="0"/>
              <a:t>Then they lost at the Battle of Salamis and Xerxes went home</a:t>
            </a:r>
            <a:endParaRPr lang="en-US" dirty="0"/>
          </a:p>
        </p:txBody>
      </p:sp>
      <p:pic>
        <p:nvPicPr>
          <p:cNvPr id="4" name="Picture 3" descr="salam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37" y="3657599"/>
            <a:ext cx="4429125" cy="32004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Had been dominated by the nobility  in the Dark Ages</a:t>
            </a:r>
          </a:p>
          <a:p>
            <a:r>
              <a:rPr lang="en-US" dirty="0" smtClean="0"/>
              <a:t>In 8</a:t>
            </a:r>
            <a:r>
              <a:rPr lang="en-US" baseline="30000" dirty="0" smtClean="0"/>
              <a:t>th</a:t>
            </a:r>
            <a:r>
              <a:rPr lang="en-US" dirty="0" smtClean="0"/>
              <a:t> century, military was based on </a:t>
            </a:r>
            <a:r>
              <a:rPr lang="en-US" b="1" i="1" dirty="0" smtClean="0"/>
              <a:t>phalanx</a:t>
            </a:r>
            <a:endParaRPr lang="en-US" dirty="0" smtClean="0"/>
          </a:p>
          <a:p>
            <a:pPr lvl="1"/>
            <a:r>
              <a:rPr lang="en-US" dirty="0" smtClean="0"/>
              <a:t>A massed formation of infantrymen called </a:t>
            </a:r>
            <a:r>
              <a:rPr lang="en-US" b="1" i="1" dirty="0" smtClean="0"/>
              <a:t>hoplites</a:t>
            </a:r>
            <a:r>
              <a:rPr lang="en-US" dirty="0" smtClean="0"/>
              <a:t>  (each with a shield, helmet, breastplate, spear, and sword)</a:t>
            </a:r>
          </a:p>
          <a:p>
            <a:pPr lvl="1"/>
            <a:r>
              <a:rPr lang="en-US" dirty="0" smtClean="0"/>
              <a:t>Brought more citizens into the military</a:t>
            </a:r>
          </a:p>
          <a:p>
            <a:pPr lvl="1"/>
            <a:r>
              <a:rPr lang="en-US" dirty="0" smtClean="0"/>
              <a:t>Emphasized service to the polis, discipline, and purposeful action</a:t>
            </a:r>
            <a:endParaRPr lang="en-US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By 479 B.C., Sparta no longer wished to fight so far from home</a:t>
            </a:r>
          </a:p>
          <a:p>
            <a:r>
              <a:rPr lang="en-US" dirty="0" smtClean="0"/>
              <a:t>There were too many internal problems within the league</a:t>
            </a:r>
          </a:p>
          <a:p>
            <a:r>
              <a:rPr lang="en-US" dirty="0" smtClean="0"/>
              <a:t>Athens stepped in to take the lead and formed the </a:t>
            </a:r>
            <a:r>
              <a:rPr lang="en-US" b="1" dirty="0" err="1" smtClean="0"/>
              <a:t>Delian</a:t>
            </a:r>
            <a:r>
              <a:rPr lang="en-US" b="1" dirty="0" smtClean="0"/>
              <a:t> League</a:t>
            </a:r>
            <a:r>
              <a:rPr lang="en-US" dirty="0" smtClean="0"/>
              <a:t> in 478 B.C.</a:t>
            </a:r>
          </a:p>
          <a:p>
            <a:r>
              <a:rPr lang="en-US" dirty="0" smtClean="0"/>
              <a:t>They continued to fight the Persians</a:t>
            </a:r>
          </a:p>
          <a:p>
            <a:r>
              <a:rPr lang="en-US" dirty="0" smtClean="0"/>
              <a:t>A peace treaty was signed with Persia in 449 B.C.</a:t>
            </a:r>
            <a:endParaRPr lang="en-US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Delian</a:t>
            </a:r>
            <a:r>
              <a:rPr lang="en-US" dirty="0" smtClean="0"/>
              <a:t> League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Around 465 B.C., Athens began to change the league into its own empire  --  with great difficulty</a:t>
            </a:r>
          </a:p>
          <a:p>
            <a:pPr lvl="1"/>
            <a:r>
              <a:rPr lang="en-US" dirty="0" smtClean="0"/>
              <a:t>Athens became wealthy off the league</a:t>
            </a:r>
          </a:p>
          <a:p>
            <a:pPr lvl="1"/>
            <a:r>
              <a:rPr lang="en-US" dirty="0" smtClean="0"/>
              <a:t>It used league money to rebuild Athens when the money was supposed to be used by all the member city-states</a:t>
            </a:r>
          </a:p>
          <a:p>
            <a:pPr lvl="1"/>
            <a:r>
              <a:rPr lang="en-US" dirty="0" smtClean="0"/>
              <a:t>These actions threatened the Greek institution of autonomous city-states</a:t>
            </a:r>
            <a:endParaRPr lang="en-US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Anti-Athenian feelings arose and members looked to Sparta for help</a:t>
            </a:r>
          </a:p>
          <a:p>
            <a:r>
              <a:rPr lang="en-US" dirty="0" smtClean="0"/>
              <a:t>The result was the Peloponnesian War lasting off and on from 431 – 404 B.C.</a:t>
            </a:r>
            <a:endParaRPr 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Peloponnesian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Bloody and bitter</a:t>
            </a:r>
          </a:p>
          <a:p>
            <a:r>
              <a:rPr lang="en-US" dirty="0" smtClean="0"/>
              <a:t>Was accompanied by disease, economic warfare, and blunders : Athens tried to take Sicily and failed losing 200 ships in the process ruining its navy</a:t>
            </a:r>
          </a:p>
          <a:p>
            <a:r>
              <a:rPr lang="en-US" dirty="0" smtClean="0"/>
              <a:t>Persia stepped in to help Sparta</a:t>
            </a:r>
          </a:p>
          <a:p>
            <a:r>
              <a:rPr lang="en-US" dirty="0" smtClean="0"/>
              <a:t>The Athenian Empire was rising in revolt </a:t>
            </a:r>
          </a:p>
          <a:p>
            <a:r>
              <a:rPr lang="en-US" dirty="0" smtClean="0"/>
              <a:t>Persia led a battle against Athens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Athens was cut off from supplies and people were starving</a:t>
            </a:r>
          </a:p>
          <a:p>
            <a:r>
              <a:rPr lang="en-US" dirty="0" smtClean="0"/>
              <a:t>In 404 B.C. Athens surrendered</a:t>
            </a:r>
          </a:p>
          <a:p>
            <a:r>
              <a:rPr lang="en-US" dirty="0" smtClean="0"/>
              <a:t>The Athenian Empire and its navy were destroyed</a:t>
            </a:r>
            <a:endParaRPr lang="en-US" dirty="0"/>
          </a:p>
        </p:txBody>
      </p:sp>
      <p:pic>
        <p:nvPicPr>
          <p:cNvPr id="4" name="Picture 3" descr="peloponnesian war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3886200"/>
            <a:ext cx="28575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war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685800"/>
            <a:ext cx="7924800" cy="5867400"/>
          </a:xfr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 of Classical Greece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Classical means to set a standard</a:t>
            </a:r>
          </a:p>
          <a:p>
            <a:r>
              <a:rPr lang="en-US" dirty="0" smtClean="0"/>
              <a:t>The culture of Greece from 480 to 322 B.C. has so influenced the West, it has been deemed </a:t>
            </a:r>
            <a:r>
              <a:rPr lang="en-US" b="1" dirty="0" smtClean="0"/>
              <a:t>Classical</a:t>
            </a:r>
            <a:endParaRPr lang="en-US" dirty="0" smtClean="0"/>
          </a:p>
          <a:p>
            <a:r>
              <a:rPr lang="en-US" dirty="0" smtClean="0"/>
              <a:t>Greek culture is really Athenian culture</a:t>
            </a:r>
          </a:p>
          <a:p>
            <a:r>
              <a:rPr lang="en-US" dirty="0" smtClean="0"/>
              <a:t>Even during political changes and war, there were still rational discussions being held in the </a:t>
            </a:r>
            <a:r>
              <a:rPr lang="en-US" b="1" dirty="0" smtClean="0"/>
              <a:t>agora</a:t>
            </a:r>
            <a:r>
              <a:rPr lang="en-US" dirty="0" smtClean="0"/>
              <a:t>, the courts, and at symposia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were no longer relying on myths to explain the mysteries of life</a:t>
            </a:r>
          </a:p>
          <a:p>
            <a:r>
              <a:rPr lang="en-US" dirty="0" smtClean="0"/>
              <a:t>They examined the past and questioned the foundations of their traditions</a:t>
            </a:r>
          </a:p>
          <a:p>
            <a:r>
              <a:rPr lang="en-US" dirty="0" smtClean="0"/>
              <a:t>The result of all this enquiry was a developing moral philosophy and history</a:t>
            </a:r>
          </a:p>
          <a:p>
            <a:r>
              <a:rPr lang="en-US" dirty="0" smtClean="0"/>
              <a:t>They looked for rational explanations of the universe</a:t>
            </a:r>
            <a:endParaRPr lang="en-US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examined the powers and limitations of the mind</a:t>
            </a:r>
          </a:p>
          <a:p>
            <a:r>
              <a:rPr lang="en-US" dirty="0" smtClean="0"/>
              <a:t>Heraclitus searched for an inner understanding that would lead to proper action in society</a:t>
            </a:r>
            <a:endParaRPr lang="en-US" dirty="0"/>
          </a:p>
        </p:txBody>
      </p:sp>
      <p:pic>
        <p:nvPicPr>
          <p:cNvPr id="4" name="Picture 3" descr="heraclit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3810000"/>
            <a:ext cx="30480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learned to formulate arguments using logic</a:t>
            </a:r>
          </a:p>
          <a:p>
            <a:r>
              <a:rPr lang="en-US" b="1" dirty="0" smtClean="0"/>
              <a:t>Sophists</a:t>
            </a:r>
            <a:r>
              <a:rPr lang="en-US" dirty="0" smtClean="0"/>
              <a:t> went around the countryside teaching others the art of persuasion, a skill needed in democracy</a:t>
            </a:r>
            <a:endParaRPr lang="en-US" b="1" dirty="0"/>
          </a:p>
        </p:txBody>
      </p:sp>
      <p:pic>
        <p:nvPicPr>
          <p:cNvPr id="4" name="Picture 3" descr="sophi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4191000"/>
            <a:ext cx="2286000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Phalanx</a:t>
            </a:r>
            <a:endParaRPr lang="en-US" dirty="0"/>
          </a:p>
        </p:txBody>
      </p:sp>
      <p:pic>
        <p:nvPicPr>
          <p:cNvPr id="4" name="Content Placeholder 3" descr="greek-phalan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8300" y="2177256"/>
            <a:ext cx="5867400" cy="3371850"/>
          </a:xfr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Philosophers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Socrates</a:t>
            </a:r>
            <a:r>
              <a:rPr lang="en-US" dirty="0" smtClean="0"/>
              <a:t> (470-399B.C.)</a:t>
            </a:r>
          </a:p>
          <a:p>
            <a:pPr lvl="1"/>
            <a:r>
              <a:rPr lang="en-US" dirty="0" smtClean="0"/>
              <a:t>he searched for moral self-enlightenment</a:t>
            </a:r>
          </a:p>
          <a:p>
            <a:pPr lvl="1"/>
            <a:r>
              <a:rPr lang="en-US" dirty="0" smtClean="0"/>
              <a:t>“Know thyself”</a:t>
            </a:r>
          </a:p>
          <a:p>
            <a:pPr lvl="1"/>
            <a:r>
              <a:rPr lang="en-US" dirty="0" smtClean="0"/>
              <a:t>Through discussion, he would get others to defend their views and often found they couldn’t</a:t>
            </a:r>
          </a:p>
          <a:p>
            <a:pPr lvl="1"/>
            <a:r>
              <a:rPr lang="en-US" dirty="0" smtClean="0"/>
              <a:t>Questioning</a:t>
            </a:r>
          </a:p>
          <a:p>
            <a:pPr lvl="1"/>
            <a:r>
              <a:rPr lang="en-US" dirty="0" smtClean="0"/>
              <a:t>Socratic method</a:t>
            </a:r>
          </a:p>
          <a:p>
            <a:pPr lvl="1"/>
            <a:r>
              <a:rPr lang="en-US" dirty="0" smtClean="0"/>
              <a:t>He was skeptical of religion</a:t>
            </a:r>
          </a:p>
          <a:p>
            <a:pPr lvl="1"/>
            <a:r>
              <a:rPr lang="en-US" dirty="0" smtClean="0"/>
              <a:t>Public believed he was not pious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b="1" dirty="0" smtClean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Socrates was condemned to death for corrupting the morals of youth in 399 B.C.</a:t>
            </a:r>
          </a:p>
          <a:p>
            <a:pPr lvl="1"/>
            <a:r>
              <a:rPr lang="en-US" dirty="0" smtClean="0"/>
              <a:t>He had a chance to go into exile but chose death because he said he accepted Athenian law</a:t>
            </a:r>
          </a:p>
          <a:p>
            <a:pPr lvl="1"/>
            <a:r>
              <a:rPr lang="en-US" dirty="0" smtClean="0"/>
              <a:t>He drank hemlock</a:t>
            </a:r>
            <a:endParaRPr lang="en-US" dirty="0"/>
          </a:p>
        </p:txBody>
      </p:sp>
      <p:pic>
        <p:nvPicPr>
          <p:cNvPr id="4" name="Picture 3" descr="socrates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3962400"/>
            <a:ext cx="220980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Plato</a:t>
            </a:r>
            <a:r>
              <a:rPr lang="en-US" dirty="0" smtClean="0"/>
              <a:t> (428 – 347) B.C.</a:t>
            </a:r>
          </a:p>
          <a:p>
            <a:pPr lvl="1"/>
            <a:r>
              <a:rPr lang="en-US" dirty="0" smtClean="0"/>
              <a:t>student of Socrates</a:t>
            </a:r>
          </a:p>
          <a:p>
            <a:pPr lvl="1"/>
            <a:r>
              <a:rPr lang="en-US" dirty="0" smtClean="0"/>
              <a:t>Grew up during Peloponnesian War</a:t>
            </a:r>
          </a:p>
          <a:p>
            <a:pPr lvl="1"/>
            <a:r>
              <a:rPr lang="en-US" dirty="0" smtClean="0"/>
              <a:t>Experienced democracy and imperialism in Greece and other forms of government in Sicily and Italy</a:t>
            </a:r>
          </a:p>
          <a:p>
            <a:pPr lvl="1"/>
            <a:r>
              <a:rPr lang="en-US" dirty="0" smtClean="0"/>
              <a:t>Opened the</a:t>
            </a:r>
            <a:r>
              <a:rPr lang="en-US" b="1" dirty="0" smtClean="0"/>
              <a:t> Academy</a:t>
            </a:r>
            <a:r>
              <a:rPr lang="en-US" dirty="0" smtClean="0"/>
              <a:t> in Athens in 387 B.C.</a:t>
            </a:r>
          </a:p>
          <a:p>
            <a:pPr lvl="1"/>
            <a:r>
              <a:rPr lang="en-US" dirty="0" smtClean="0"/>
              <a:t>Taught others through dialogue and discussion</a:t>
            </a:r>
          </a:p>
          <a:p>
            <a:pPr lvl="1"/>
            <a:r>
              <a:rPr lang="en-US" dirty="0" smtClean="0"/>
              <a:t>Said fundamental realities in universe are called ideas; the chief idea is the “good”</a:t>
            </a:r>
          </a:p>
          <a:p>
            <a:pPr lvl="1">
              <a:buNone/>
            </a:pPr>
            <a:endParaRPr lang="en-US" b="1" dirty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Said humans are a pale image of what they could be</a:t>
            </a:r>
          </a:p>
          <a:p>
            <a:pPr lvl="1"/>
            <a:r>
              <a:rPr lang="en-US" dirty="0" smtClean="0"/>
              <a:t>Justice consists in each person doing what he or she is best suited for</a:t>
            </a:r>
          </a:p>
          <a:p>
            <a:pPr lvl="1"/>
            <a:r>
              <a:rPr lang="en-US" dirty="0" smtClean="0"/>
              <a:t>Failures of governments result from ignorance of the truth</a:t>
            </a:r>
          </a:p>
          <a:p>
            <a:pPr lvl="1"/>
            <a:r>
              <a:rPr lang="en-US" dirty="0" smtClean="0"/>
              <a:t>Wrote down Socrates teachings</a:t>
            </a:r>
          </a:p>
          <a:p>
            <a:pPr lvl="1"/>
            <a:r>
              <a:rPr lang="en-US" dirty="0" smtClean="0"/>
              <a:t>Plato wrote </a:t>
            </a:r>
            <a:r>
              <a:rPr lang="en-US" u="sng" dirty="0" smtClean="0"/>
              <a:t>The Republic </a:t>
            </a:r>
            <a:endParaRPr lang="en-US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lato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685800"/>
            <a:ext cx="5715000" cy="6172200"/>
          </a:xfr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Aristotle </a:t>
            </a:r>
            <a:r>
              <a:rPr lang="en-US" dirty="0" smtClean="0"/>
              <a:t>(384-322 B.C.)</a:t>
            </a:r>
          </a:p>
          <a:p>
            <a:pPr lvl="1"/>
            <a:r>
              <a:rPr lang="en-US" dirty="0" smtClean="0"/>
              <a:t>Student of Plato</a:t>
            </a:r>
          </a:p>
          <a:p>
            <a:pPr lvl="1"/>
            <a:r>
              <a:rPr lang="en-US" dirty="0" smtClean="0"/>
              <a:t>Tutor of Alexander the Great</a:t>
            </a:r>
          </a:p>
          <a:p>
            <a:pPr lvl="1"/>
            <a:r>
              <a:rPr lang="en-US" dirty="0" smtClean="0"/>
              <a:t>Taught at the </a:t>
            </a:r>
            <a:r>
              <a:rPr lang="en-US" b="1" dirty="0" smtClean="0"/>
              <a:t>Lyceum</a:t>
            </a:r>
            <a:endParaRPr lang="en-US" dirty="0" smtClean="0"/>
          </a:p>
          <a:p>
            <a:pPr lvl="1"/>
            <a:r>
              <a:rPr lang="en-US" dirty="0" smtClean="0"/>
              <a:t>Said every object has some purpose in the universe</a:t>
            </a:r>
          </a:p>
          <a:p>
            <a:pPr lvl="1"/>
            <a:r>
              <a:rPr lang="en-US" dirty="0" smtClean="0"/>
              <a:t>Said the state is the natural grouping of humans for the purpose of promoting Virtue</a:t>
            </a: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Aristotle</a:t>
            </a:r>
            <a:endParaRPr lang="en-US" dirty="0"/>
          </a:p>
        </p:txBody>
      </p:sp>
      <p:pic>
        <p:nvPicPr>
          <p:cNvPr id="4" name="Content Placeholder 3" descr="Aristot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62" y="1720056"/>
            <a:ext cx="3571875" cy="4286250"/>
          </a:xfr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Image</a:t>
            </a:r>
          </a:p>
          <a:p>
            <a:pPr lvl="1"/>
            <a:r>
              <a:rPr lang="en-US" dirty="0" smtClean="0"/>
              <a:t>Shown in pottery</a:t>
            </a:r>
          </a:p>
          <a:p>
            <a:pPr lvl="1"/>
            <a:r>
              <a:rPr lang="en-US" dirty="0" smtClean="0"/>
              <a:t>Black-figure pottery</a:t>
            </a:r>
          </a:p>
          <a:p>
            <a:pPr lvl="1"/>
            <a:r>
              <a:rPr lang="en-US" dirty="0" smtClean="0"/>
              <a:t>Red-figure pottery</a:t>
            </a:r>
          </a:p>
          <a:p>
            <a:pPr lvl="1"/>
            <a:r>
              <a:rPr lang="en-US" dirty="0" smtClean="0"/>
              <a:t>Showed muscle tone of body and clothing </a:t>
            </a:r>
          </a:p>
          <a:p>
            <a:pPr lvl="1"/>
            <a:r>
              <a:rPr lang="en-US" dirty="0" smtClean="0"/>
              <a:t>Wanted to show the ideal human form</a:t>
            </a:r>
            <a:endParaRPr lang="en-US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Red-figure Pottery</a:t>
            </a:r>
            <a:endParaRPr lang="en-US" dirty="0"/>
          </a:p>
        </p:txBody>
      </p:sp>
      <p:pic>
        <p:nvPicPr>
          <p:cNvPr id="4" name="Content Placeholder 3" descr="250px-Love_gift_-_Calyx_krater_Aegisthos_painter_ca_460_BC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2057400"/>
            <a:ext cx="3581400" cy="4343400"/>
          </a:xfrm>
        </p:spPr>
      </p:pic>
      <p:pic>
        <p:nvPicPr>
          <p:cNvPr id="5" name="Picture 4" descr="red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057400"/>
            <a:ext cx="4724400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Sculpture </a:t>
            </a:r>
          </a:p>
          <a:p>
            <a:pPr lvl="1"/>
            <a:r>
              <a:rPr lang="en-US" dirty="0" smtClean="0"/>
              <a:t>Reflected balance and realism</a:t>
            </a:r>
          </a:p>
          <a:p>
            <a:pPr lvl="1"/>
            <a:r>
              <a:rPr lang="en-US" dirty="0" smtClean="0"/>
              <a:t>Showed the ideal form</a:t>
            </a:r>
          </a:p>
          <a:p>
            <a:pPr lvl="1"/>
            <a:r>
              <a:rPr lang="en-US" dirty="0" smtClean="0"/>
              <a:t>Used bronze and marble</a:t>
            </a:r>
            <a:endParaRPr lang="en-US" dirty="0"/>
          </a:p>
        </p:txBody>
      </p:sp>
      <p:pic>
        <p:nvPicPr>
          <p:cNvPr id="4" name="Picture 3" descr="athe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752600"/>
            <a:ext cx="2819400" cy="5105400"/>
          </a:xfrm>
          <a:prstGeom prst="rect">
            <a:avLst/>
          </a:prstGeom>
        </p:spPr>
      </p:pic>
      <p:pic>
        <p:nvPicPr>
          <p:cNvPr id="5" name="Picture 4" descr="herm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962400"/>
            <a:ext cx="3200400" cy="2667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3250</Words>
  <Application>Microsoft Office PowerPoint</Application>
  <PresentationFormat>On-screen Show (4:3)</PresentationFormat>
  <Paragraphs>395</Paragraphs>
  <Slides>116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116</vt:i4>
      </vt:variant>
    </vt:vector>
  </HeadingPairs>
  <TitlesOfParts>
    <vt:vector size="117" baseType="lpstr">
      <vt:lpstr>Office Theme</vt:lpstr>
      <vt:lpstr>Western Civilization</vt:lpstr>
      <vt:lpstr>Archaic Age,  750 – 500 B.C.</vt:lpstr>
      <vt:lpstr>Slide 3</vt:lpstr>
      <vt:lpstr>Acropolis in Athens</vt:lpstr>
      <vt:lpstr>Agora</vt:lpstr>
      <vt:lpstr>Slide 6</vt:lpstr>
      <vt:lpstr>Governing System</vt:lpstr>
      <vt:lpstr>Military</vt:lpstr>
      <vt:lpstr>Greek Phalanx</vt:lpstr>
      <vt:lpstr>Hoplite</vt:lpstr>
      <vt:lpstr>Slide 11</vt:lpstr>
      <vt:lpstr>Tyrants</vt:lpstr>
      <vt:lpstr>Slide 13</vt:lpstr>
      <vt:lpstr>Slide 14</vt:lpstr>
      <vt:lpstr>Daily Life</vt:lpstr>
      <vt:lpstr>Slide 16</vt:lpstr>
      <vt:lpstr>Slide 17</vt:lpstr>
      <vt:lpstr>Slide 18</vt:lpstr>
      <vt:lpstr>Athenian Women</vt:lpstr>
      <vt:lpstr>Women’s Role Except for those in Sparta</vt:lpstr>
      <vt:lpstr>Men’s role</vt:lpstr>
      <vt:lpstr>Slide 22</vt:lpstr>
      <vt:lpstr>Gymnasia</vt:lpstr>
      <vt:lpstr>Slide 24</vt:lpstr>
      <vt:lpstr>3 Important Cities</vt:lpstr>
      <vt:lpstr>Corinth</vt:lpstr>
      <vt:lpstr>Slide 27</vt:lpstr>
      <vt:lpstr>Spartan Soldiers</vt:lpstr>
      <vt:lpstr>Slide 29</vt:lpstr>
      <vt:lpstr>Acropolis at Athens</vt:lpstr>
      <vt:lpstr>Corinth</vt:lpstr>
      <vt:lpstr>Slide 32</vt:lpstr>
      <vt:lpstr>Sparta</vt:lpstr>
      <vt:lpstr>Slide 34</vt:lpstr>
      <vt:lpstr>Slide 35</vt:lpstr>
      <vt:lpstr>Slide 36</vt:lpstr>
      <vt:lpstr>Boys</vt:lpstr>
      <vt:lpstr>Slide 38</vt:lpstr>
      <vt:lpstr>Slide 39</vt:lpstr>
      <vt:lpstr>Spartan Girls</vt:lpstr>
      <vt:lpstr>Girls</vt:lpstr>
      <vt:lpstr>Slide 42</vt:lpstr>
      <vt:lpstr>Athens</vt:lpstr>
      <vt:lpstr>Slide 44</vt:lpstr>
      <vt:lpstr>Slide 45</vt:lpstr>
      <vt:lpstr>Slide 46</vt:lpstr>
      <vt:lpstr>Pisistratus and Sons</vt:lpstr>
      <vt:lpstr>Slide 48</vt:lpstr>
      <vt:lpstr>Cleisthenes</vt:lpstr>
      <vt:lpstr>Cleisthenes (510 – 507 B.C.)</vt:lpstr>
      <vt:lpstr>Slide 51</vt:lpstr>
      <vt:lpstr>Slide 52</vt:lpstr>
      <vt:lpstr>Cyrus II</vt:lpstr>
      <vt:lpstr>Archaic Greece’s Culture</vt:lpstr>
      <vt:lpstr>Slide 55</vt:lpstr>
      <vt:lpstr>Kouros &amp; Kore</vt:lpstr>
      <vt:lpstr>Religion</vt:lpstr>
      <vt:lpstr>Oracle at Delphi</vt:lpstr>
      <vt:lpstr>Slide 59</vt:lpstr>
      <vt:lpstr>Philosophy</vt:lpstr>
      <vt:lpstr>Thales</vt:lpstr>
      <vt:lpstr>Slide 62</vt:lpstr>
      <vt:lpstr>Slide 63</vt:lpstr>
      <vt:lpstr>Classical Greece</vt:lpstr>
      <vt:lpstr>Slide 65</vt:lpstr>
      <vt:lpstr>Slide 66</vt:lpstr>
      <vt:lpstr>Slide 67</vt:lpstr>
      <vt:lpstr>Darius</vt:lpstr>
      <vt:lpstr>Slide 69</vt:lpstr>
      <vt:lpstr>Slide 70</vt:lpstr>
      <vt:lpstr>Battle of Marathon</vt:lpstr>
      <vt:lpstr>Slide 72</vt:lpstr>
      <vt:lpstr>Slide 73</vt:lpstr>
      <vt:lpstr>Ostracism</vt:lpstr>
      <vt:lpstr>The Ballots</vt:lpstr>
      <vt:lpstr>War with Persia - Again</vt:lpstr>
      <vt:lpstr>Thermopylae</vt:lpstr>
      <vt:lpstr>Greeks at Thermopylae</vt:lpstr>
      <vt:lpstr>Slide 79</vt:lpstr>
      <vt:lpstr>Slide 80</vt:lpstr>
      <vt:lpstr>Delian League</vt:lpstr>
      <vt:lpstr>Slide 82</vt:lpstr>
      <vt:lpstr>Peloponnesian War</vt:lpstr>
      <vt:lpstr>Slide 84</vt:lpstr>
      <vt:lpstr>Slide 85</vt:lpstr>
      <vt:lpstr>Culture of Classical Greece</vt:lpstr>
      <vt:lpstr>Slide 87</vt:lpstr>
      <vt:lpstr>Slide 88</vt:lpstr>
      <vt:lpstr>Slide 89</vt:lpstr>
      <vt:lpstr>Other Philosophers</vt:lpstr>
      <vt:lpstr>Slide 91</vt:lpstr>
      <vt:lpstr>Slide 92</vt:lpstr>
      <vt:lpstr>Slide 93</vt:lpstr>
      <vt:lpstr>Slide 94</vt:lpstr>
      <vt:lpstr>Slide 95</vt:lpstr>
      <vt:lpstr>Aristotle</vt:lpstr>
      <vt:lpstr>Art</vt:lpstr>
      <vt:lpstr>Red-figure Pottery</vt:lpstr>
      <vt:lpstr>Slide 99</vt:lpstr>
      <vt:lpstr>Slide 100</vt:lpstr>
      <vt:lpstr>Slide 101</vt:lpstr>
      <vt:lpstr>Propylea</vt:lpstr>
      <vt:lpstr>Slide 103</vt:lpstr>
      <vt:lpstr>Parthenon</vt:lpstr>
      <vt:lpstr>Doric Columns</vt:lpstr>
      <vt:lpstr>Doric</vt:lpstr>
      <vt:lpstr>Erechtheum</vt:lpstr>
      <vt:lpstr>Caryatids</vt:lpstr>
      <vt:lpstr>Ionic Column</vt:lpstr>
      <vt:lpstr>Slide 110</vt:lpstr>
      <vt:lpstr>Athenian Drama</vt:lpstr>
      <vt:lpstr>Slide 112</vt:lpstr>
      <vt:lpstr>Slide 113</vt:lpstr>
      <vt:lpstr>Slide 114</vt:lpstr>
      <vt:lpstr>History</vt:lpstr>
      <vt:lpstr>Slide 116</vt:lpstr>
    </vt:vector>
  </TitlesOfParts>
  <Company>Garrett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Western Civilization</dc:title>
  <dc:creator>beth.luers</dc:creator>
  <cp:lastModifiedBy>beth.luers</cp:lastModifiedBy>
  <cp:revision>49</cp:revision>
  <dcterms:created xsi:type="dcterms:W3CDTF">2008-09-25T18:24:50Z</dcterms:created>
  <dcterms:modified xsi:type="dcterms:W3CDTF">2008-10-02T13:46:23Z</dcterms:modified>
</cp:coreProperties>
</file>