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9" r:id="rId2"/>
    <p:sldId id="260" r:id="rId3"/>
    <p:sldId id="261" r:id="rId4"/>
    <p:sldId id="271" r:id="rId5"/>
    <p:sldId id="272" r:id="rId6"/>
    <p:sldId id="281" r:id="rId7"/>
    <p:sldId id="288" r:id="rId8"/>
    <p:sldId id="282" r:id="rId9"/>
    <p:sldId id="287" r:id="rId10"/>
    <p:sldId id="276" r:id="rId11"/>
    <p:sldId id="284" r:id="rId12"/>
    <p:sldId id="290" r:id="rId13"/>
    <p:sldId id="291" r:id="rId14"/>
    <p:sldId id="286" r:id="rId15"/>
    <p:sldId id="292" r:id="rId16"/>
    <p:sldId id="289" r:id="rId17"/>
    <p:sldId id="277" r:id="rId18"/>
    <p:sldId id="283" r:id="rId19"/>
    <p:sldId id="285" r:id="rId20"/>
    <p:sldId id="293" r:id="rId21"/>
    <p:sldId id="278" r:id="rId22"/>
    <p:sldId id="279" r:id="rId23"/>
    <p:sldId id="280" r:id="rId24"/>
    <p:sldId id="26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51" autoAdjust="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5D828-3B07-43FB-9610-638EDAC8600A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3C5E1-7773-4222-AE4D-2D6CCA0AB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8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Workforce Development</a:t>
            </a:r>
          </a:p>
          <a:p>
            <a:r>
              <a:rPr lang="en-US" dirty="0"/>
              <a:t>Continuing Education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3C5E1-7773-4222-AE4D-2D6CCA0AB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09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Community Education and Performing Arts Center</a:t>
            </a:r>
          </a:p>
        </p:txBody>
      </p:sp>
      <p:pic>
        <p:nvPicPr>
          <p:cNvPr id="4" name="Picture Placeholder 4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61" y="719683"/>
            <a:ext cx="3100941" cy="3110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309" y="1120676"/>
            <a:ext cx="4462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Prebid Meeting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24081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A783-B2F4-4A22-82FD-107FA2FB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B7FA1-4016-40AB-AC80-03A2ED6A9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Alternates</a:t>
            </a:r>
          </a:p>
          <a:p>
            <a:pPr>
              <a:spcAft>
                <a:spcPts val="600"/>
              </a:spcAft>
            </a:pPr>
            <a:r>
              <a:rPr lang="en-US" dirty="0"/>
              <a:t>Informational Prices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Boiler Replacement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Emergency Generator</a:t>
            </a:r>
          </a:p>
          <a:p>
            <a:pPr>
              <a:spcAft>
                <a:spcPts val="600"/>
              </a:spcAft>
            </a:pPr>
            <a:r>
              <a:rPr lang="en-US" dirty="0"/>
              <a:t>Johnson Controls / Metasys</a:t>
            </a:r>
          </a:p>
          <a:p>
            <a:pPr>
              <a:spcAft>
                <a:spcPts val="600"/>
              </a:spcAft>
            </a:pPr>
            <a:r>
              <a:rPr lang="en-US" dirty="0"/>
              <a:t>MBE Target</a:t>
            </a:r>
          </a:p>
        </p:txBody>
      </p:sp>
    </p:spTree>
    <p:extLst>
      <p:ext uri="{BB962C8B-B14F-4D97-AF65-F5344CB8AC3E}">
        <p14:creationId xmlns:p14="http://schemas.microsoft.com/office/powerpoint/2010/main" val="215738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A783-B2F4-4A22-82FD-107FA2FB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Conditions – Alternate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20758-EE9A-4C2F-BDD6-D45258F16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426" y="2032882"/>
            <a:ext cx="8826230" cy="473347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ED1587-7523-471A-915E-E5203050F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61283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A783-B2F4-4A22-82FD-107FA2FB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Conditions – Alternate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798F01-B2F8-4C80-94E4-6D19173A5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179" y="1958155"/>
            <a:ext cx="6747301" cy="480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4173D-C5E5-4141-B1FC-A30F8BAA6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480" y="2562567"/>
            <a:ext cx="2748900" cy="6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03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A783-B2F4-4A22-82FD-107FA2FB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Conditions – Alternate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7E416-A4B7-4F0A-8420-9795C3067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579" y="1913700"/>
            <a:ext cx="6675901" cy="485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1141BC-8720-4A52-A7A2-2F952DE8A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109" y="2593918"/>
            <a:ext cx="2606100" cy="4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77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A783-B2F4-4A22-82FD-107FA2FB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Informational Price – Boiler Replacement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ED1587-7523-471A-915E-E5203050F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2AE05-04CE-41E6-A12C-877DA10A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64" y="2618704"/>
            <a:ext cx="8687489" cy="201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77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ED1587-7523-471A-915E-E5203050F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03A80-9AB8-4CA1-89F6-4C1E862FA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03" y="88345"/>
            <a:ext cx="9441019" cy="668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99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A783-B2F4-4A22-82FD-107FA2FB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Informational Price – Emergency Generator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ED1587-7523-471A-915E-E5203050F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0F3CB-21B8-498C-A424-06BAC22F8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46" r="133"/>
          <a:stretch/>
        </p:blipFill>
        <p:spPr>
          <a:xfrm>
            <a:off x="680321" y="2054463"/>
            <a:ext cx="4398188" cy="4773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7024AC-3952-46D2-A3A7-0611B8C04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577" y="2054463"/>
            <a:ext cx="6029474" cy="4673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89CFF7-2827-491B-82DC-1FA1EC561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83" y="2116576"/>
            <a:ext cx="5092488" cy="139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6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18E84-ED57-4340-ABC5-3B2BDAC41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C43-7B9B-452D-BE9F-8FECEF267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Theatrical &amp; AV Coordination</a:t>
            </a:r>
          </a:p>
          <a:p>
            <a:r>
              <a:rPr lang="en-US" dirty="0"/>
              <a:t>LEED v4</a:t>
            </a:r>
          </a:p>
          <a:p>
            <a:r>
              <a:rPr lang="en-US" dirty="0"/>
              <a:t>Commissioning</a:t>
            </a:r>
          </a:p>
        </p:txBody>
      </p:sp>
    </p:spTree>
    <p:extLst>
      <p:ext uri="{BB962C8B-B14F-4D97-AF65-F5344CB8AC3E}">
        <p14:creationId xmlns:p14="http://schemas.microsoft.com/office/powerpoint/2010/main" val="987148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EE4-1CAC-45E1-A7F5-3CF3B381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Requirements – Theater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A25CC-E1BF-420C-92BA-DA3A7ACD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C9239-F7FA-4288-B9D6-6A5D63BB8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94" y="2355810"/>
            <a:ext cx="11909898" cy="43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99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EE4-1CAC-45E1-A7F5-3CF3B381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Requirements – Multi-Purpose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A25CC-E1BF-420C-92BA-DA3A7ACD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97C49-DA80-4C00-A4F3-411FE37EB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143" y="2241497"/>
            <a:ext cx="9147243" cy="43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09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0877" y="2336873"/>
            <a:ext cx="8553305" cy="42059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Project Overview</a:t>
            </a:r>
          </a:p>
          <a:p>
            <a:r>
              <a:rPr lang="en-US" dirty="0"/>
              <a:t>Project Scope of Work</a:t>
            </a:r>
          </a:p>
          <a:p>
            <a:r>
              <a:rPr lang="en-US" dirty="0"/>
              <a:t>General Conditions</a:t>
            </a:r>
          </a:p>
          <a:p>
            <a:r>
              <a:rPr lang="en-US" dirty="0"/>
              <a:t>Technical Requirements</a:t>
            </a:r>
          </a:p>
          <a:p>
            <a:r>
              <a:rPr lang="en-US" dirty="0"/>
              <a:t>Items of Note</a:t>
            </a:r>
          </a:p>
          <a:p>
            <a:r>
              <a:rPr lang="en-US" dirty="0"/>
              <a:t>Walk Through</a:t>
            </a:r>
          </a:p>
          <a:p>
            <a:r>
              <a:rPr lang="en-US" dirty="0"/>
              <a:t>Scope Questions</a:t>
            </a:r>
          </a:p>
          <a:p>
            <a:r>
              <a:rPr lang="en-US" dirty="0"/>
              <a:t>Contract Process &amp; Award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77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18E84-ED57-4340-ABC5-3B2BDAC41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DC43-7B9B-452D-BE9F-8FECEF267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LEED v4</a:t>
            </a:r>
          </a:p>
          <a:p>
            <a:r>
              <a:rPr lang="en-US" dirty="0"/>
              <a:t>Commissioning</a:t>
            </a:r>
          </a:p>
        </p:txBody>
      </p:sp>
    </p:spTree>
    <p:extLst>
      <p:ext uri="{BB962C8B-B14F-4D97-AF65-F5344CB8AC3E}">
        <p14:creationId xmlns:p14="http://schemas.microsoft.com/office/powerpoint/2010/main" val="3349726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357C4-CEF3-4DD1-A645-01AC82AE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of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C4679-9C9F-433A-A6F2-4A57B61D0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Garrett County Weather</a:t>
            </a:r>
          </a:p>
          <a:p>
            <a:r>
              <a:rPr lang="en-US" dirty="0"/>
              <a:t>Bedrock</a:t>
            </a:r>
          </a:p>
        </p:txBody>
      </p:sp>
    </p:spTree>
    <p:extLst>
      <p:ext uri="{BB962C8B-B14F-4D97-AF65-F5344CB8AC3E}">
        <p14:creationId xmlns:p14="http://schemas.microsoft.com/office/powerpoint/2010/main" val="3158524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3FEB0-11E2-4182-87E7-BCB6B19DD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 Through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687EE-D15F-420E-B9E1-A8B6AE187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Questions from Walk Through</a:t>
            </a:r>
          </a:p>
        </p:txBody>
      </p:sp>
    </p:spTree>
    <p:extLst>
      <p:ext uri="{BB962C8B-B14F-4D97-AF65-F5344CB8AC3E}">
        <p14:creationId xmlns:p14="http://schemas.microsoft.com/office/powerpoint/2010/main" val="3269467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88A1-05AC-47B3-AF55-C1AE9C13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 Process &amp;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D9B41-00F7-4EED-8FC1-B43C644B5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17193"/>
          </a:xfrm>
        </p:spPr>
        <p:txBody>
          <a:bodyPr/>
          <a:lstStyle/>
          <a:p>
            <a:pPr>
              <a:tabLst>
                <a:tab pos="1828800" algn="l"/>
              </a:tabLst>
            </a:pPr>
            <a:r>
              <a:rPr lang="en-US" dirty="0"/>
              <a:t>Addendum #1 Issued from Meeting Questions</a:t>
            </a:r>
          </a:p>
          <a:p>
            <a:pPr>
              <a:tabLst>
                <a:tab pos="1828800" algn="l"/>
              </a:tabLst>
            </a:pPr>
            <a:r>
              <a:rPr lang="en-US" dirty="0"/>
              <a:t>Dec. 4  noon	RFI Deadline								GCCEPAC@GarrettCollege.edu</a:t>
            </a:r>
          </a:p>
          <a:p>
            <a:pPr>
              <a:tabLst>
                <a:tab pos="1828800" algn="l"/>
              </a:tabLst>
            </a:pPr>
            <a:r>
              <a:rPr lang="en-US" dirty="0"/>
              <a:t>Dec. 10  		Addendum Issued</a:t>
            </a:r>
          </a:p>
          <a:p>
            <a:pPr>
              <a:tabLst>
                <a:tab pos="1828800" algn="l"/>
              </a:tabLst>
            </a:pPr>
            <a:r>
              <a:rPr lang="en-US" dirty="0"/>
              <a:t>Dec. 17  2:00	Bids Due</a:t>
            </a:r>
          </a:p>
          <a:p>
            <a:pPr marL="1371600" lvl="3" indent="0">
              <a:spcBef>
                <a:spcPts val="0"/>
              </a:spcBef>
              <a:buNone/>
              <a:tabLst>
                <a:tab pos="1828800" algn="l"/>
              </a:tabLst>
            </a:pPr>
            <a:r>
              <a:rPr lang="en-US" sz="2400" dirty="0"/>
              <a:t>		Bid Opening &amp; Low Bidder Meeting</a:t>
            </a:r>
          </a:p>
          <a:p>
            <a:pPr>
              <a:tabLst>
                <a:tab pos="1828800" algn="l"/>
              </a:tabLst>
            </a:pPr>
            <a:r>
              <a:rPr lang="en-US" dirty="0"/>
              <a:t>Dec. 20		Letter of Intent</a:t>
            </a:r>
          </a:p>
          <a:p>
            <a:pPr>
              <a:tabLst>
                <a:tab pos="1828800" algn="l"/>
              </a:tabLst>
            </a:pPr>
            <a:r>
              <a:rPr lang="en-US" dirty="0"/>
              <a:t>February		Contract Award &amp; Notice to Proceed</a:t>
            </a:r>
          </a:p>
          <a:p>
            <a:pPr>
              <a:tabLst>
                <a:tab pos="1828800" algn="l"/>
              </a:tabLst>
            </a:pPr>
            <a:endParaRPr lang="en-US" dirty="0"/>
          </a:p>
          <a:p>
            <a:pPr marL="0" indent="0">
              <a:buNone/>
              <a:tabLst>
                <a:tab pos="1828800" algn="l"/>
              </a:tabLst>
            </a:pPr>
            <a:endParaRPr lang="en-US" dirty="0"/>
          </a:p>
          <a:p>
            <a:pPr marL="0" indent="0">
              <a:buNone/>
              <a:tabLst>
                <a:tab pos="182880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074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/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0" y="2313267"/>
            <a:ext cx="9613861" cy="22314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GCCEPAC@GarrettCollege.edu</a:t>
            </a:r>
          </a:p>
          <a:p>
            <a:pPr marL="0" indent="0" algn="ctr">
              <a:buNone/>
            </a:pP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http://www.garrettcollege.edu/CEPAC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97097-226D-4992-8B44-2B5F375DA23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/>
          <a:srcRect t="21978" r="18717" b="33499"/>
          <a:stretch/>
        </p:blipFill>
        <p:spPr>
          <a:xfrm>
            <a:off x="1842178" y="3775914"/>
            <a:ext cx="7290143" cy="2495840"/>
          </a:xfrm>
          <a:prstGeom prst="rect">
            <a:avLst/>
          </a:prstGeom>
          <a:effectLst>
            <a:glow rad="2921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392529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838" y="2336873"/>
            <a:ext cx="8690812" cy="4250358"/>
          </a:xfrm>
        </p:spPr>
        <p:txBody>
          <a:bodyPr>
            <a:noAutofit/>
          </a:bodyPr>
          <a:lstStyle/>
          <a:p>
            <a:r>
              <a:rPr lang="en-US" sz="1800" dirty="0"/>
              <a:t>Kathy Meagher</a:t>
            </a:r>
          </a:p>
          <a:p>
            <a:pPr marL="457200" lvl="1" indent="0">
              <a:buNone/>
            </a:pPr>
            <a:r>
              <a:rPr lang="en-US" sz="1600" dirty="0"/>
              <a:t>Director of Campus Facilities, Project Manager</a:t>
            </a:r>
          </a:p>
          <a:p>
            <a:r>
              <a:rPr lang="en-US" sz="1800" dirty="0"/>
              <a:t>Scott Cryer</a:t>
            </a:r>
          </a:p>
          <a:p>
            <a:pPr marL="457200" lvl="1" indent="0">
              <a:buNone/>
            </a:pPr>
            <a:r>
              <a:rPr lang="en-US" sz="1600" dirty="0"/>
              <a:t>DLR Group, Architect, Construction Administrator</a:t>
            </a:r>
          </a:p>
          <a:p>
            <a:r>
              <a:rPr lang="en-US" sz="1800" dirty="0"/>
              <a:t>Randy Bittinger</a:t>
            </a:r>
          </a:p>
          <a:p>
            <a:pPr marL="457200" lvl="1" indent="0">
              <a:buNone/>
            </a:pPr>
            <a:r>
              <a:rPr lang="en-US" sz="1600" dirty="0"/>
              <a:t>VP of Administrative &amp; Financial Services</a:t>
            </a:r>
          </a:p>
          <a:p>
            <a:r>
              <a:rPr lang="en-US" sz="1800" dirty="0"/>
              <a:t>Hugh Schrier</a:t>
            </a:r>
          </a:p>
          <a:p>
            <a:pPr marL="457200" lvl="1" indent="0">
              <a:buNone/>
            </a:pPr>
            <a:r>
              <a:rPr lang="en-US" sz="1600" dirty="0"/>
              <a:t>Plant Manager</a:t>
            </a:r>
          </a:p>
          <a:p>
            <a:r>
              <a:rPr lang="en-US" sz="1800" dirty="0"/>
              <a:t>Eric Swearengen</a:t>
            </a:r>
          </a:p>
          <a:p>
            <a:pPr marL="457200" lvl="1" indent="0">
              <a:buNone/>
            </a:pPr>
            <a:r>
              <a:rPr lang="en-US" sz="1600" dirty="0"/>
              <a:t>Plant Systems Supervisor / Chief Electrician</a:t>
            </a:r>
          </a:p>
          <a:p>
            <a:r>
              <a:rPr lang="en-US" sz="1800" dirty="0"/>
              <a:t>Chris Jones</a:t>
            </a:r>
          </a:p>
          <a:p>
            <a:pPr marL="457200" lvl="1" indent="0">
              <a:buNone/>
            </a:pPr>
            <a:r>
              <a:rPr lang="en-US" sz="1600" dirty="0"/>
              <a:t>Facilities Administrative Associate</a:t>
            </a:r>
          </a:p>
        </p:txBody>
      </p:sp>
    </p:spTree>
    <p:extLst>
      <p:ext uri="{BB962C8B-B14F-4D97-AF65-F5344CB8AC3E}">
        <p14:creationId xmlns:p14="http://schemas.microsoft.com/office/powerpoint/2010/main" val="21614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EE4-1CAC-45E1-A7F5-3CF3B381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A25CC-E1BF-420C-92BA-DA3A7ACD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Performing Arts Center to Garrett County</a:t>
            </a:r>
          </a:p>
          <a:p>
            <a:r>
              <a:rPr lang="en-US" dirty="0"/>
              <a:t>Community Education Center</a:t>
            </a:r>
          </a:p>
          <a:p>
            <a:r>
              <a:rPr lang="en-US" dirty="0"/>
              <a:t>State and Locally Funded Project</a:t>
            </a:r>
          </a:p>
          <a:p>
            <a:r>
              <a:rPr lang="en-US" dirty="0"/>
              <a:t>Community Partnerships</a:t>
            </a:r>
          </a:p>
          <a:p>
            <a:pPr lvl="2"/>
            <a:r>
              <a:rPr lang="en-US" dirty="0"/>
              <a:t>Garrett County</a:t>
            </a:r>
          </a:p>
          <a:p>
            <a:pPr lvl="2"/>
            <a:r>
              <a:rPr lang="en-US" dirty="0"/>
              <a:t>Board of Education</a:t>
            </a:r>
          </a:p>
          <a:p>
            <a:pPr lvl="2"/>
            <a:r>
              <a:rPr lang="en-US" dirty="0"/>
              <a:t>Garrett Lakes Arts Festival (GLAF)</a:t>
            </a:r>
          </a:p>
          <a:p>
            <a:pPr lvl="2"/>
            <a:r>
              <a:rPr lang="en-US" dirty="0"/>
              <a:t>Garrett County Arts Council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907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EE4-1CAC-45E1-A7F5-3CF3B381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A25CC-E1BF-420C-92BA-DA3A7ACD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297FF-1931-4216-A79E-B787077E7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378" y="157852"/>
            <a:ext cx="7013644" cy="654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64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EE4-1CAC-45E1-A7F5-3CF3B381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A25CC-E1BF-420C-92BA-DA3A7ACD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4E48B-C25D-42B7-9E74-948BC0AE0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088" y="187310"/>
            <a:ext cx="7013644" cy="650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67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EE4-1CAC-45E1-A7F5-3CF3B381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A25CC-E1BF-420C-92BA-DA3A7ACD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65BC5-203F-4135-9408-5613D232F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446" y="211026"/>
            <a:ext cx="7571362" cy="643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43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EE4-1CAC-45E1-A7F5-3CF3B381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A25CC-E1BF-420C-92BA-DA3A7ACD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371FC4-6C63-42B3-B39D-37A4A32AB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583" y="187310"/>
            <a:ext cx="4192149" cy="6513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A14171-A1E4-4421-8848-FCE07FD74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44" y="2400084"/>
            <a:ext cx="7725830" cy="23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7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5EE4-1CAC-45E1-A7F5-3CF3B381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A25CC-E1BF-420C-92BA-DA3A7ACD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AE7C8-6402-4F67-93D3-B7A1A6568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111" y="171477"/>
            <a:ext cx="4792361" cy="6508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0B81E-4F4B-4DFB-B7B7-7BD8AF352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1" y="3672131"/>
            <a:ext cx="4426773" cy="3055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991558-07E7-4D3E-99E4-F036FE230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680" y="1834166"/>
            <a:ext cx="4080420" cy="279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791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1205</TotalTime>
  <Words>250</Words>
  <Application>Microsoft Office PowerPoint</Application>
  <PresentationFormat>Widescreen</PresentationFormat>
  <Paragraphs>92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Trebuchet MS</vt:lpstr>
      <vt:lpstr>Berlin</vt:lpstr>
      <vt:lpstr>PowerPoint Presentation</vt:lpstr>
      <vt:lpstr>Agenda</vt:lpstr>
      <vt:lpstr>Project Team</vt:lpstr>
      <vt:lpstr>Project Overview</vt:lpstr>
      <vt:lpstr>Scope of Work</vt:lpstr>
      <vt:lpstr>Scope of Work</vt:lpstr>
      <vt:lpstr>Scope of Work</vt:lpstr>
      <vt:lpstr>Scope of Work</vt:lpstr>
      <vt:lpstr>Scope of Work</vt:lpstr>
      <vt:lpstr>General Conditions</vt:lpstr>
      <vt:lpstr>General Conditions – Alternate 1</vt:lpstr>
      <vt:lpstr>General Conditions – Alternate 2</vt:lpstr>
      <vt:lpstr>General Conditions – Alternate 2</vt:lpstr>
      <vt:lpstr>Informational Price – Boiler Replacement</vt:lpstr>
      <vt:lpstr>PowerPoint Presentation</vt:lpstr>
      <vt:lpstr>Informational Price – Emergency Generator</vt:lpstr>
      <vt:lpstr>Technical Requirements</vt:lpstr>
      <vt:lpstr>Technical Requirements – Theater</vt:lpstr>
      <vt:lpstr>Technical Requirements – Multi-Purpose</vt:lpstr>
      <vt:lpstr>Technical Requirements</vt:lpstr>
      <vt:lpstr>Items of Note</vt:lpstr>
      <vt:lpstr>Walk Through</vt:lpstr>
      <vt:lpstr>Contract Process &amp; Award</vt:lpstr>
      <vt:lpstr>Questions / Information</vt:lpstr>
    </vt:vector>
  </TitlesOfParts>
  <Company>Garrett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Meagher, Kathy</dc:creator>
  <cp:lastModifiedBy>Meagher, Kathy</cp:lastModifiedBy>
  <cp:revision>47</cp:revision>
  <dcterms:created xsi:type="dcterms:W3CDTF">2018-05-12T19:47:33Z</dcterms:created>
  <dcterms:modified xsi:type="dcterms:W3CDTF">2019-11-22T17:32:21Z</dcterms:modified>
</cp:coreProperties>
</file>